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0"/>
  </p:notesMasterIdLst>
  <p:sldIdLst>
    <p:sldId id="256" r:id="rId3"/>
    <p:sldId id="285" r:id="rId4"/>
    <p:sldId id="309" r:id="rId5"/>
    <p:sldId id="525" r:id="rId6"/>
    <p:sldId id="527" r:id="rId7"/>
    <p:sldId id="315" r:id="rId8"/>
    <p:sldId id="524" r:id="rId9"/>
    <p:sldId id="322" r:id="rId10"/>
    <p:sldId id="326" r:id="rId11"/>
    <p:sldId id="534" r:id="rId12"/>
    <p:sldId id="522" r:id="rId13"/>
    <p:sldId id="459" r:id="rId14"/>
    <p:sldId id="521" r:id="rId15"/>
    <p:sldId id="523" r:id="rId16"/>
    <p:sldId id="526" r:id="rId17"/>
    <p:sldId id="390" r:id="rId18"/>
    <p:sldId id="533" r:id="rId19"/>
    <p:sldId id="290" r:id="rId20"/>
    <p:sldId id="411" r:id="rId21"/>
    <p:sldId id="331" r:id="rId22"/>
    <p:sldId id="519" r:id="rId23"/>
    <p:sldId id="532" r:id="rId24"/>
    <p:sldId id="528" r:id="rId25"/>
    <p:sldId id="529" r:id="rId26"/>
    <p:sldId id="530" r:id="rId27"/>
    <p:sldId id="531" r:id="rId28"/>
    <p:sldId id="52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Tan (Assoc Prof)" initials="JT(P" lastIdx="1" clrIdx="0">
    <p:extLst>
      <p:ext uri="{19B8F6BF-5375-455C-9EA6-DF929625EA0E}">
        <p15:presenceInfo xmlns:p15="http://schemas.microsoft.com/office/powerpoint/2012/main" userId="S::j.tan@entuedu.onmicrosoft.com::d224b089-d463-4d8a-b7a5-f6fbbe7d75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22"/>
    <p:restoredTop sz="93595"/>
  </p:normalViewPr>
  <p:slideViewPr>
    <p:cSldViewPr snapToGrid="0" snapToObjects="1">
      <p:cViewPr varScale="1">
        <p:scale>
          <a:sx n="111" d="100"/>
          <a:sy n="111" d="100"/>
        </p:scale>
        <p:origin x="216" y="34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6E7EAF-7711-FA43-B856-1B0A347CB982}" type="datetimeFigureOut">
              <a:rPr lang="en-US" smtClean="0"/>
              <a:t>8/30/23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A5BAD-175D-774F-AA5C-EC16459F1CC7}" type="slidenum">
              <a:rPr lang="en-US" smtClean="0"/>
              <a:t>‹#›</a:t>
            </a:fld>
            <a:endParaRPr lang="en-US"/>
          </a:p>
        </p:txBody>
      </p:sp>
    </p:spTree>
    <p:extLst>
      <p:ext uri="{BB962C8B-B14F-4D97-AF65-F5344CB8AC3E}">
        <p14:creationId xmlns:p14="http://schemas.microsoft.com/office/powerpoint/2010/main" val="803162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session presents a model of consumer choice, explains how we use it to analyze and predict behavior under different conditions. </a:t>
            </a:r>
            <a:endParaRPr lang="en-US" dirty="0"/>
          </a:p>
        </p:txBody>
      </p:sp>
      <p:sp>
        <p:nvSpPr>
          <p:cNvPr id="4" name="Slide Number Placeholder 3"/>
          <p:cNvSpPr>
            <a:spLocks noGrp="1"/>
          </p:cNvSpPr>
          <p:nvPr>
            <p:ph type="sldNum" sz="quarter" idx="5"/>
          </p:nvPr>
        </p:nvSpPr>
        <p:spPr/>
        <p:txBody>
          <a:bodyPr/>
          <a:lstStyle/>
          <a:p>
            <a:fld id="{16BA5BAD-175D-774F-AA5C-EC16459F1CC7}" type="slidenum">
              <a:rPr lang="en-US" smtClean="0"/>
              <a:t>2</a:t>
            </a:fld>
            <a:endParaRPr lang="en-US"/>
          </a:p>
        </p:txBody>
      </p:sp>
    </p:spTree>
    <p:extLst>
      <p:ext uri="{BB962C8B-B14F-4D97-AF65-F5344CB8AC3E}">
        <p14:creationId xmlns:p14="http://schemas.microsoft.com/office/powerpoint/2010/main" val="671807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4AC0702C-0823-5A4E-BE53-E70C05EBF143}"/>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31075" name="Rectangle 3">
            <a:extLst>
              <a:ext uri="{FF2B5EF4-FFF2-40B4-BE49-F238E27FC236}">
                <a16:creationId xmlns:a16="http://schemas.microsoft.com/office/drawing/2014/main" id="{67F4439A-EF5B-284A-B52F-BF4BC5CB21C6}"/>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29</a:t>
            </a:r>
          </a:p>
        </p:txBody>
      </p:sp>
      <p:sp>
        <p:nvSpPr>
          <p:cNvPr id="131076" name="Rectangle 4">
            <a:extLst>
              <a:ext uri="{FF2B5EF4-FFF2-40B4-BE49-F238E27FC236}">
                <a16:creationId xmlns:a16="http://schemas.microsoft.com/office/drawing/2014/main" id="{BE349815-2302-9F49-B368-CF5A60B6C739}"/>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31077" name="Rectangle 5">
            <a:extLst>
              <a:ext uri="{FF2B5EF4-FFF2-40B4-BE49-F238E27FC236}">
                <a16:creationId xmlns:a16="http://schemas.microsoft.com/office/drawing/2014/main" id="{85D0FC79-1B1E-834D-8547-F5F22831A9F5}"/>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31078" name="Rectangle 6">
            <a:extLst>
              <a:ext uri="{FF2B5EF4-FFF2-40B4-BE49-F238E27FC236}">
                <a16:creationId xmlns:a16="http://schemas.microsoft.com/office/drawing/2014/main" id="{3D2D88D8-D043-C44F-B132-31D4DF8C1C81}"/>
              </a:ext>
            </a:extLst>
          </p:cNvPr>
          <p:cNvSpPr>
            <a:spLocks noGrp="1" noRot="1" noChangeAspect="1" noChangeArrowheads="1" noTextEdit="1"/>
          </p:cNvSpPr>
          <p:nvPr>
            <p:ph type="sldImg"/>
          </p:nvPr>
        </p:nvSpPr>
        <p:spPr>
          <a:xfrm>
            <a:off x="393700" y="692150"/>
            <a:ext cx="6070600" cy="3416300"/>
          </a:xfrm>
          <a:ln cap="flat"/>
        </p:spPr>
      </p:sp>
      <p:sp>
        <p:nvSpPr>
          <p:cNvPr id="131079" name="Rectangle 7">
            <a:extLst>
              <a:ext uri="{FF2B5EF4-FFF2-40B4-BE49-F238E27FC236}">
                <a16:creationId xmlns:a16="http://schemas.microsoft.com/office/drawing/2014/main" id="{1FCB9019-BCAA-7940-A424-946FB00FC8B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47866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026">
            <a:extLst>
              <a:ext uri="{FF2B5EF4-FFF2-40B4-BE49-F238E27FC236}">
                <a16:creationId xmlns:a16="http://schemas.microsoft.com/office/drawing/2014/main" id="{E832B137-A8EA-864F-B59E-8FD07C1BEB4B}"/>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32099" name="Rectangle 1027">
            <a:extLst>
              <a:ext uri="{FF2B5EF4-FFF2-40B4-BE49-F238E27FC236}">
                <a16:creationId xmlns:a16="http://schemas.microsoft.com/office/drawing/2014/main" id="{1B1F52B3-9021-754D-A9A7-EFF9B147155B}"/>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32</a:t>
            </a:r>
          </a:p>
        </p:txBody>
      </p:sp>
      <p:sp>
        <p:nvSpPr>
          <p:cNvPr id="132100" name="Rectangle 1028">
            <a:extLst>
              <a:ext uri="{FF2B5EF4-FFF2-40B4-BE49-F238E27FC236}">
                <a16:creationId xmlns:a16="http://schemas.microsoft.com/office/drawing/2014/main" id="{CC3977F8-CA23-2940-86B0-1EB85806F74C}"/>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32101" name="Rectangle 1029">
            <a:extLst>
              <a:ext uri="{FF2B5EF4-FFF2-40B4-BE49-F238E27FC236}">
                <a16:creationId xmlns:a16="http://schemas.microsoft.com/office/drawing/2014/main" id="{8DFEEE00-B116-AB44-9944-1717B3184C3E}"/>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32102" name="Rectangle 1030">
            <a:extLst>
              <a:ext uri="{FF2B5EF4-FFF2-40B4-BE49-F238E27FC236}">
                <a16:creationId xmlns:a16="http://schemas.microsoft.com/office/drawing/2014/main" id="{FEB251B2-2D35-5D45-AAA9-F4C0083394C3}"/>
              </a:ext>
            </a:extLst>
          </p:cNvPr>
          <p:cNvSpPr>
            <a:spLocks noGrp="1" noRot="1" noChangeAspect="1" noChangeArrowheads="1" noTextEdit="1"/>
          </p:cNvSpPr>
          <p:nvPr>
            <p:ph type="sldImg"/>
          </p:nvPr>
        </p:nvSpPr>
        <p:spPr>
          <a:xfrm>
            <a:off x="393700" y="692150"/>
            <a:ext cx="6070600" cy="3416300"/>
          </a:xfrm>
          <a:ln cap="flat"/>
        </p:spPr>
      </p:sp>
      <p:sp>
        <p:nvSpPr>
          <p:cNvPr id="132103" name="Rectangle 1031">
            <a:extLst>
              <a:ext uri="{FF2B5EF4-FFF2-40B4-BE49-F238E27FC236}">
                <a16:creationId xmlns:a16="http://schemas.microsoft.com/office/drawing/2014/main" id="{586CEA4C-B88D-C948-AD99-9EB3DCD8233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81021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23D74333-E6E4-9946-AB3F-FBA653AE73E0}"/>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7699" name="Rectangle 3">
            <a:extLst>
              <a:ext uri="{FF2B5EF4-FFF2-40B4-BE49-F238E27FC236}">
                <a16:creationId xmlns:a16="http://schemas.microsoft.com/office/drawing/2014/main" id="{85EBA87B-8E34-9545-A013-0243B7721F87}"/>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70</a:t>
            </a:r>
          </a:p>
        </p:txBody>
      </p:sp>
      <p:sp>
        <p:nvSpPr>
          <p:cNvPr id="157700" name="Rectangle 4">
            <a:extLst>
              <a:ext uri="{FF2B5EF4-FFF2-40B4-BE49-F238E27FC236}">
                <a16:creationId xmlns:a16="http://schemas.microsoft.com/office/drawing/2014/main" id="{E96CD43D-49D0-B045-AD58-2F3576095C32}"/>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7701" name="Rectangle 5">
            <a:extLst>
              <a:ext uri="{FF2B5EF4-FFF2-40B4-BE49-F238E27FC236}">
                <a16:creationId xmlns:a16="http://schemas.microsoft.com/office/drawing/2014/main" id="{DC86A4EA-69BF-D64F-951C-B824B348ECD4}"/>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7702" name="Rectangle 6">
            <a:extLst>
              <a:ext uri="{FF2B5EF4-FFF2-40B4-BE49-F238E27FC236}">
                <a16:creationId xmlns:a16="http://schemas.microsoft.com/office/drawing/2014/main" id="{8123536E-3137-F446-8F3F-D48E7D489DF2}"/>
              </a:ext>
            </a:extLst>
          </p:cNvPr>
          <p:cNvSpPr>
            <a:spLocks noGrp="1" noRot="1" noChangeAspect="1" noChangeArrowheads="1" noTextEdit="1"/>
          </p:cNvSpPr>
          <p:nvPr>
            <p:ph type="sldImg"/>
          </p:nvPr>
        </p:nvSpPr>
        <p:spPr>
          <a:xfrm>
            <a:off x="393700" y="692150"/>
            <a:ext cx="6070600" cy="3416300"/>
          </a:xfrm>
          <a:ln cap="flat"/>
        </p:spPr>
      </p:sp>
      <p:sp>
        <p:nvSpPr>
          <p:cNvPr id="157703" name="Rectangle 7">
            <a:extLst>
              <a:ext uri="{FF2B5EF4-FFF2-40B4-BE49-F238E27FC236}">
                <a16:creationId xmlns:a16="http://schemas.microsoft.com/office/drawing/2014/main" id="{83AFD2FD-7062-6E43-8498-E05DD5E1C41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2843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23D74333-E6E4-9946-AB3F-FBA653AE73E0}"/>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7699" name="Rectangle 3">
            <a:extLst>
              <a:ext uri="{FF2B5EF4-FFF2-40B4-BE49-F238E27FC236}">
                <a16:creationId xmlns:a16="http://schemas.microsoft.com/office/drawing/2014/main" id="{85EBA87B-8E34-9545-A013-0243B7721F87}"/>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70</a:t>
            </a:r>
          </a:p>
        </p:txBody>
      </p:sp>
      <p:sp>
        <p:nvSpPr>
          <p:cNvPr id="157700" name="Rectangle 4">
            <a:extLst>
              <a:ext uri="{FF2B5EF4-FFF2-40B4-BE49-F238E27FC236}">
                <a16:creationId xmlns:a16="http://schemas.microsoft.com/office/drawing/2014/main" id="{E96CD43D-49D0-B045-AD58-2F3576095C32}"/>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7701" name="Rectangle 5">
            <a:extLst>
              <a:ext uri="{FF2B5EF4-FFF2-40B4-BE49-F238E27FC236}">
                <a16:creationId xmlns:a16="http://schemas.microsoft.com/office/drawing/2014/main" id="{DC86A4EA-69BF-D64F-951C-B824B348ECD4}"/>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7702" name="Rectangle 6">
            <a:extLst>
              <a:ext uri="{FF2B5EF4-FFF2-40B4-BE49-F238E27FC236}">
                <a16:creationId xmlns:a16="http://schemas.microsoft.com/office/drawing/2014/main" id="{8123536E-3137-F446-8F3F-D48E7D489DF2}"/>
              </a:ext>
            </a:extLst>
          </p:cNvPr>
          <p:cNvSpPr>
            <a:spLocks noGrp="1" noRot="1" noChangeAspect="1" noChangeArrowheads="1" noTextEdit="1"/>
          </p:cNvSpPr>
          <p:nvPr>
            <p:ph type="sldImg"/>
          </p:nvPr>
        </p:nvSpPr>
        <p:spPr>
          <a:xfrm>
            <a:off x="393700" y="692150"/>
            <a:ext cx="6070600" cy="3416300"/>
          </a:xfrm>
          <a:ln cap="flat"/>
        </p:spPr>
      </p:sp>
      <p:sp>
        <p:nvSpPr>
          <p:cNvPr id="157703" name="Rectangle 7">
            <a:extLst>
              <a:ext uri="{FF2B5EF4-FFF2-40B4-BE49-F238E27FC236}">
                <a16:creationId xmlns:a16="http://schemas.microsoft.com/office/drawing/2014/main" id="{83AFD2FD-7062-6E43-8498-E05DD5E1C41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16929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90900A81-B11A-8148-BF9B-1FEED8910BDA}"/>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5411" name="Rectangle 3">
            <a:extLst>
              <a:ext uri="{FF2B5EF4-FFF2-40B4-BE49-F238E27FC236}">
                <a16:creationId xmlns:a16="http://schemas.microsoft.com/office/drawing/2014/main" id="{189BE457-8369-BB45-B16F-EF10950CCEB4}"/>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48</a:t>
            </a:r>
          </a:p>
        </p:txBody>
      </p:sp>
      <p:sp>
        <p:nvSpPr>
          <p:cNvPr id="145412" name="Rectangle 4">
            <a:extLst>
              <a:ext uri="{FF2B5EF4-FFF2-40B4-BE49-F238E27FC236}">
                <a16:creationId xmlns:a16="http://schemas.microsoft.com/office/drawing/2014/main" id="{478ED3A9-8317-EF4A-9E72-DD564E47482D}"/>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5413" name="Rectangle 5">
            <a:extLst>
              <a:ext uri="{FF2B5EF4-FFF2-40B4-BE49-F238E27FC236}">
                <a16:creationId xmlns:a16="http://schemas.microsoft.com/office/drawing/2014/main" id="{7A0DB5C7-0D40-4B47-B5B8-6FFBF57E5332}"/>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5414" name="Rectangle 6">
            <a:extLst>
              <a:ext uri="{FF2B5EF4-FFF2-40B4-BE49-F238E27FC236}">
                <a16:creationId xmlns:a16="http://schemas.microsoft.com/office/drawing/2014/main" id="{384A2623-9474-E542-8436-BB50199BC1E7}"/>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5415" name="Rectangle 7">
            <a:extLst>
              <a:ext uri="{FF2B5EF4-FFF2-40B4-BE49-F238E27FC236}">
                <a16:creationId xmlns:a16="http://schemas.microsoft.com/office/drawing/2014/main" id="{68A3CF9D-6815-4B4F-ACD7-6A03A7E58E9C}"/>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42</a:t>
            </a:r>
          </a:p>
        </p:txBody>
      </p:sp>
      <p:sp>
        <p:nvSpPr>
          <p:cNvPr id="145416" name="Rectangle 8">
            <a:extLst>
              <a:ext uri="{FF2B5EF4-FFF2-40B4-BE49-F238E27FC236}">
                <a16:creationId xmlns:a16="http://schemas.microsoft.com/office/drawing/2014/main" id="{229EB4F9-D0A7-A647-A03F-41B9F2A56BCC}"/>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5417" name="Rectangle 9">
            <a:extLst>
              <a:ext uri="{FF2B5EF4-FFF2-40B4-BE49-F238E27FC236}">
                <a16:creationId xmlns:a16="http://schemas.microsoft.com/office/drawing/2014/main" id="{A18108E7-4BBD-FB4A-94FB-50C7620E2F71}"/>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5418" name="Rectangle 10">
            <a:extLst>
              <a:ext uri="{FF2B5EF4-FFF2-40B4-BE49-F238E27FC236}">
                <a16:creationId xmlns:a16="http://schemas.microsoft.com/office/drawing/2014/main" id="{E7D11AF1-22C4-CD44-BC0E-A066C5B543F3}"/>
              </a:ext>
            </a:extLst>
          </p:cNvPr>
          <p:cNvSpPr>
            <a:spLocks noGrp="1" noRot="1" noChangeAspect="1" noChangeArrowheads="1" noTextEdit="1"/>
          </p:cNvSpPr>
          <p:nvPr>
            <p:ph type="sldImg"/>
          </p:nvPr>
        </p:nvSpPr>
        <p:spPr>
          <a:xfrm>
            <a:off x="393700" y="692150"/>
            <a:ext cx="6070600" cy="3416300"/>
          </a:xfrm>
          <a:ln cap="flat"/>
        </p:spPr>
      </p:sp>
      <p:sp>
        <p:nvSpPr>
          <p:cNvPr id="145419" name="Rectangle 11">
            <a:extLst>
              <a:ext uri="{FF2B5EF4-FFF2-40B4-BE49-F238E27FC236}">
                <a16:creationId xmlns:a16="http://schemas.microsoft.com/office/drawing/2014/main" id="{69E9C7DB-2C79-0E4B-B0E8-EEBEC623984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864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5849A95D-2C6B-BE4D-BD4F-B7DDA132C1D5}"/>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3" name="Rectangle 3">
            <a:extLst>
              <a:ext uri="{FF2B5EF4-FFF2-40B4-BE49-F238E27FC236}">
                <a16:creationId xmlns:a16="http://schemas.microsoft.com/office/drawing/2014/main" id="{EF578531-0859-A84A-B9FB-BD0D1A2A90AE}"/>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54</a:t>
            </a:r>
          </a:p>
        </p:txBody>
      </p:sp>
      <p:sp>
        <p:nvSpPr>
          <p:cNvPr id="148484" name="Rectangle 4">
            <a:extLst>
              <a:ext uri="{FF2B5EF4-FFF2-40B4-BE49-F238E27FC236}">
                <a16:creationId xmlns:a16="http://schemas.microsoft.com/office/drawing/2014/main" id="{42146874-DE70-324A-8D87-F8EAF9EE2D4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5" name="Rectangle 5">
            <a:extLst>
              <a:ext uri="{FF2B5EF4-FFF2-40B4-BE49-F238E27FC236}">
                <a16:creationId xmlns:a16="http://schemas.microsoft.com/office/drawing/2014/main" id="{E172DEEC-4510-AB40-8650-E844ED740C47}"/>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6" name="Rectangle 6">
            <a:extLst>
              <a:ext uri="{FF2B5EF4-FFF2-40B4-BE49-F238E27FC236}">
                <a16:creationId xmlns:a16="http://schemas.microsoft.com/office/drawing/2014/main" id="{AE2281B1-8D8F-BD41-96CF-4B8C9FB013EA}"/>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7" name="Rectangle 7">
            <a:extLst>
              <a:ext uri="{FF2B5EF4-FFF2-40B4-BE49-F238E27FC236}">
                <a16:creationId xmlns:a16="http://schemas.microsoft.com/office/drawing/2014/main" id="{FD009202-439C-9844-999E-33E4E033867D}"/>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42</a:t>
            </a:r>
          </a:p>
        </p:txBody>
      </p:sp>
      <p:sp>
        <p:nvSpPr>
          <p:cNvPr id="148488" name="Rectangle 8">
            <a:extLst>
              <a:ext uri="{FF2B5EF4-FFF2-40B4-BE49-F238E27FC236}">
                <a16:creationId xmlns:a16="http://schemas.microsoft.com/office/drawing/2014/main" id="{803ABAFB-F3DC-D846-8341-E6ACFC7A0F71}"/>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9" name="Rectangle 9">
            <a:extLst>
              <a:ext uri="{FF2B5EF4-FFF2-40B4-BE49-F238E27FC236}">
                <a16:creationId xmlns:a16="http://schemas.microsoft.com/office/drawing/2014/main" id="{96EDA16C-92C0-E740-A9BD-2D88DE2A1EC5}"/>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90" name="Rectangle 10">
            <a:extLst>
              <a:ext uri="{FF2B5EF4-FFF2-40B4-BE49-F238E27FC236}">
                <a16:creationId xmlns:a16="http://schemas.microsoft.com/office/drawing/2014/main" id="{C727A7ED-17A4-8D42-B9D4-8E7A8B6F37F4}"/>
              </a:ext>
            </a:extLst>
          </p:cNvPr>
          <p:cNvSpPr>
            <a:spLocks noGrp="1" noRot="1" noChangeAspect="1" noChangeArrowheads="1" noTextEdit="1"/>
          </p:cNvSpPr>
          <p:nvPr>
            <p:ph type="sldImg"/>
          </p:nvPr>
        </p:nvSpPr>
        <p:spPr>
          <a:xfrm>
            <a:off x="393700" y="692150"/>
            <a:ext cx="6070600" cy="3416300"/>
          </a:xfrm>
          <a:ln cap="flat"/>
        </p:spPr>
      </p:sp>
      <p:sp>
        <p:nvSpPr>
          <p:cNvPr id="148491" name="Rectangle 11">
            <a:extLst>
              <a:ext uri="{FF2B5EF4-FFF2-40B4-BE49-F238E27FC236}">
                <a16:creationId xmlns:a16="http://schemas.microsoft.com/office/drawing/2014/main" id="{28E92F42-45BA-374D-BDD5-3AB5A2CAB4A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a:p>
            <a:endParaRPr lang="en-US" altLang="en-US"/>
          </a:p>
        </p:txBody>
      </p:sp>
      <p:sp>
        <p:nvSpPr>
          <p:cNvPr id="148492" name="Rectangle 12">
            <a:extLst>
              <a:ext uri="{FF2B5EF4-FFF2-40B4-BE49-F238E27FC236}">
                <a16:creationId xmlns:a16="http://schemas.microsoft.com/office/drawing/2014/main" id="{D1986BBC-EF29-BE4D-9236-F8D770992238}"/>
              </a:ext>
            </a:extLst>
          </p:cNvPr>
          <p:cNvSpPr>
            <a:spLocks noChangeArrowheads="1"/>
          </p:cNvSpPr>
          <p:nvPr/>
        </p:nvSpPr>
        <p:spPr bwMode="auto">
          <a:xfrm>
            <a:off x="1066800" y="44958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Tree>
    <p:extLst>
      <p:ext uri="{BB962C8B-B14F-4D97-AF65-F5344CB8AC3E}">
        <p14:creationId xmlns:p14="http://schemas.microsoft.com/office/powerpoint/2010/main" val="306802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5849A95D-2C6B-BE4D-BD4F-B7DDA132C1D5}"/>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3" name="Rectangle 3">
            <a:extLst>
              <a:ext uri="{FF2B5EF4-FFF2-40B4-BE49-F238E27FC236}">
                <a16:creationId xmlns:a16="http://schemas.microsoft.com/office/drawing/2014/main" id="{EF578531-0859-A84A-B9FB-BD0D1A2A90AE}"/>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54</a:t>
            </a:r>
          </a:p>
        </p:txBody>
      </p:sp>
      <p:sp>
        <p:nvSpPr>
          <p:cNvPr id="148484" name="Rectangle 4">
            <a:extLst>
              <a:ext uri="{FF2B5EF4-FFF2-40B4-BE49-F238E27FC236}">
                <a16:creationId xmlns:a16="http://schemas.microsoft.com/office/drawing/2014/main" id="{42146874-DE70-324A-8D87-F8EAF9EE2D4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5" name="Rectangle 5">
            <a:extLst>
              <a:ext uri="{FF2B5EF4-FFF2-40B4-BE49-F238E27FC236}">
                <a16:creationId xmlns:a16="http://schemas.microsoft.com/office/drawing/2014/main" id="{E172DEEC-4510-AB40-8650-E844ED740C47}"/>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6" name="Rectangle 6">
            <a:extLst>
              <a:ext uri="{FF2B5EF4-FFF2-40B4-BE49-F238E27FC236}">
                <a16:creationId xmlns:a16="http://schemas.microsoft.com/office/drawing/2014/main" id="{AE2281B1-8D8F-BD41-96CF-4B8C9FB013EA}"/>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7" name="Rectangle 7">
            <a:extLst>
              <a:ext uri="{FF2B5EF4-FFF2-40B4-BE49-F238E27FC236}">
                <a16:creationId xmlns:a16="http://schemas.microsoft.com/office/drawing/2014/main" id="{FD009202-439C-9844-999E-33E4E033867D}"/>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42</a:t>
            </a:r>
          </a:p>
        </p:txBody>
      </p:sp>
      <p:sp>
        <p:nvSpPr>
          <p:cNvPr id="148488" name="Rectangle 8">
            <a:extLst>
              <a:ext uri="{FF2B5EF4-FFF2-40B4-BE49-F238E27FC236}">
                <a16:creationId xmlns:a16="http://schemas.microsoft.com/office/drawing/2014/main" id="{803ABAFB-F3DC-D846-8341-E6ACFC7A0F71}"/>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9" name="Rectangle 9">
            <a:extLst>
              <a:ext uri="{FF2B5EF4-FFF2-40B4-BE49-F238E27FC236}">
                <a16:creationId xmlns:a16="http://schemas.microsoft.com/office/drawing/2014/main" id="{96EDA16C-92C0-E740-A9BD-2D88DE2A1EC5}"/>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90" name="Rectangle 10">
            <a:extLst>
              <a:ext uri="{FF2B5EF4-FFF2-40B4-BE49-F238E27FC236}">
                <a16:creationId xmlns:a16="http://schemas.microsoft.com/office/drawing/2014/main" id="{C727A7ED-17A4-8D42-B9D4-8E7A8B6F37F4}"/>
              </a:ext>
            </a:extLst>
          </p:cNvPr>
          <p:cNvSpPr>
            <a:spLocks noGrp="1" noRot="1" noChangeAspect="1" noChangeArrowheads="1" noTextEdit="1"/>
          </p:cNvSpPr>
          <p:nvPr>
            <p:ph type="sldImg"/>
          </p:nvPr>
        </p:nvSpPr>
        <p:spPr>
          <a:xfrm>
            <a:off x="393700" y="692150"/>
            <a:ext cx="6070600" cy="3416300"/>
          </a:xfrm>
          <a:ln cap="flat"/>
        </p:spPr>
      </p:sp>
      <p:sp>
        <p:nvSpPr>
          <p:cNvPr id="148491" name="Rectangle 11">
            <a:extLst>
              <a:ext uri="{FF2B5EF4-FFF2-40B4-BE49-F238E27FC236}">
                <a16:creationId xmlns:a16="http://schemas.microsoft.com/office/drawing/2014/main" id="{28E92F42-45BA-374D-BDD5-3AB5A2CAB4A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a:p>
            <a:endParaRPr lang="en-US" altLang="en-US"/>
          </a:p>
        </p:txBody>
      </p:sp>
      <p:sp>
        <p:nvSpPr>
          <p:cNvPr id="148492" name="Rectangle 12">
            <a:extLst>
              <a:ext uri="{FF2B5EF4-FFF2-40B4-BE49-F238E27FC236}">
                <a16:creationId xmlns:a16="http://schemas.microsoft.com/office/drawing/2014/main" id="{D1986BBC-EF29-BE4D-9236-F8D770992238}"/>
              </a:ext>
            </a:extLst>
          </p:cNvPr>
          <p:cNvSpPr>
            <a:spLocks noChangeArrowheads="1"/>
          </p:cNvSpPr>
          <p:nvPr/>
        </p:nvSpPr>
        <p:spPr bwMode="auto">
          <a:xfrm>
            <a:off x="1066800" y="44958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Tree>
    <p:extLst>
      <p:ext uri="{BB962C8B-B14F-4D97-AF65-F5344CB8AC3E}">
        <p14:creationId xmlns:p14="http://schemas.microsoft.com/office/powerpoint/2010/main" val="4133352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CE46103F-1420-2448-8496-0539F881C8E6}"/>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0531" name="Rectangle 3">
            <a:extLst>
              <a:ext uri="{FF2B5EF4-FFF2-40B4-BE49-F238E27FC236}">
                <a16:creationId xmlns:a16="http://schemas.microsoft.com/office/drawing/2014/main" id="{CE6BFA9B-FA8F-434A-8C8F-D2077B153479}"/>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61</a:t>
            </a:r>
          </a:p>
        </p:txBody>
      </p:sp>
      <p:sp>
        <p:nvSpPr>
          <p:cNvPr id="150532" name="Rectangle 4">
            <a:extLst>
              <a:ext uri="{FF2B5EF4-FFF2-40B4-BE49-F238E27FC236}">
                <a16:creationId xmlns:a16="http://schemas.microsoft.com/office/drawing/2014/main" id="{10914801-ADA3-844F-93F0-E6B168AE6EA5}"/>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0533" name="Rectangle 5">
            <a:extLst>
              <a:ext uri="{FF2B5EF4-FFF2-40B4-BE49-F238E27FC236}">
                <a16:creationId xmlns:a16="http://schemas.microsoft.com/office/drawing/2014/main" id="{79EC75E4-1365-B544-B6D7-96A5B7CF575C}"/>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0534" name="Rectangle 6">
            <a:extLst>
              <a:ext uri="{FF2B5EF4-FFF2-40B4-BE49-F238E27FC236}">
                <a16:creationId xmlns:a16="http://schemas.microsoft.com/office/drawing/2014/main" id="{1C513FC6-B519-8142-9C90-C148745053EA}"/>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0535" name="Rectangle 7">
            <a:extLst>
              <a:ext uri="{FF2B5EF4-FFF2-40B4-BE49-F238E27FC236}">
                <a16:creationId xmlns:a16="http://schemas.microsoft.com/office/drawing/2014/main" id="{79512F26-7131-7349-BF03-E57961C70496}"/>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42</a:t>
            </a:r>
          </a:p>
        </p:txBody>
      </p:sp>
      <p:sp>
        <p:nvSpPr>
          <p:cNvPr id="150536" name="Rectangle 8">
            <a:extLst>
              <a:ext uri="{FF2B5EF4-FFF2-40B4-BE49-F238E27FC236}">
                <a16:creationId xmlns:a16="http://schemas.microsoft.com/office/drawing/2014/main" id="{F3BF1F44-1DCF-D04D-9A41-DDDD0B0600AA}"/>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0537" name="Rectangle 9">
            <a:extLst>
              <a:ext uri="{FF2B5EF4-FFF2-40B4-BE49-F238E27FC236}">
                <a16:creationId xmlns:a16="http://schemas.microsoft.com/office/drawing/2014/main" id="{B1C10C01-1047-2842-8266-83F087AC4AD6}"/>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0538" name="Rectangle 10">
            <a:extLst>
              <a:ext uri="{FF2B5EF4-FFF2-40B4-BE49-F238E27FC236}">
                <a16:creationId xmlns:a16="http://schemas.microsoft.com/office/drawing/2014/main" id="{8D76F462-65B2-614B-8B23-9FA213DD4007}"/>
              </a:ext>
            </a:extLst>
          </p:cNvPr>
          <p:cNvSpPr>
            <a:spLocks noGrp="1" noRot="1" noChangeAspect="1" noChangeArrowheads="1" noTextEdit="1"/>
          </p:cNvSpPr>
          <p:nvPr>
            <p:ph type="sldImg"/>
          </p:nvPr>
        </p:nvSpPr>
        <p:spPr>
          <a:xfrm>
            <a:off x="393700" y="692150"/>
            <a:ext cx="6070600" cy="3416300"/>
          </a:xfrm>
          <a:ln cap="flat"/>
        </p:spPr>
      </p:sp>
      <p:sp>
        <p:nvSpPr>
          <p:cNvPr id="150539" name="Rectangle 11">
            <a:extLst>
              <a:ext uri="{FF2B5EF4-FFF2-40B4-BE49-F238E27FC236}">
                <a16:creationId xmlns:a16="http://schemas.microsoft.com/office/drawing/2014/main" id="{88494337-6D31-194C-8410-EB0433F6A72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6510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E235E32E-A6A4-9741-BDD9-6312D3872F7B}"/>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2579" name="Rectangle 3">
            <a:extLst>
              <a:ext uri="{FF2B5EF4-FFF2-40B4-BE49-F238E27FC236}">
                <a16:creationId xmlns:a16="http://schemas.microsoft.com/office/drawing/2014/main" id="{BF08FD16-7251-AF44-B50B-42ECDEAC2079}"/>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65</a:t>
            </a:r>
          </a:p>
        </p:txBody>
      </p:sp>
      <p:sp>
        <p:nvSpPr>
          <p:cNvPr id="152580" name="Rectangle 4">
            <a:extLst>
              <a:ext uri="{FF2B5EF4-FFF2-40B4-BE49-F238E27FC236}">
                <a16:creationId xmlns:a16="http://schemas.microsoft.com/office/drawing/2014/main" id="{6C3B3423-E833-5D4A-8823-BEB7CC13C473}"/>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2581" name="Rectangle 5">
            <a:extLst>
              <a:ext uri="{FF2B5EF4-FFF2-40B4-BE49-F238E27FC236}">
                <a16:creationId xmlns:a16="http://schemas.microsoft.com/office/drawing/2014/main" id="{7B611AB6-E131-6B42-A927-D0708D6631F2}"/>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2582" name="Rectangle 6">
            <a:extLst>
              <a:ext uri="{FF2B5EF4-FFF2-40B4-BE49-F238E27FC236}">
                <a16:creationId xmlns:a16="http://schemas.microsoft.com/office/drawing/2014/main" id="{DE3D8FF6-B037-B645-86F9-EF5B072A0619}"/>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2583" name="Rectangle 7">
            <a:extLst>
              <a:ext uri="{FF2B5EF4-FFF2-40B4-BE49-F238E27FC236}">
                <a16:creationId xmlns:a16="http://schemas.microsoft.com/office/drawing/2014/main" id="{535293ED-4756-964B-A15E-B53A903018E1}"/>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42</a:t>
            </a:r>
          </a:p>
        </p:txBody>
      </p:sp>
      <p:sp>
        <p:nvSpPr>
          <p:cNvPr id="152584" name="Rectangle 8">
            <a:extLst>
              <a:ext uri="{FF2B5EF4-FFF2-40B4-BE49-F238E27FC236}">
                <a16:creationId xmlns:a16="http://schemas.microsoft.com/office/drawing/2014/main" id="{FAB7CEE0-5108-954A-92F1-ACBA3CA18520}"/>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2585" name="Rectangle 9">
            <a:extLst>
              <a:ext uri="{FF2B5EF4-FFF2-40B4-BE49-F238E27FC236}">
                <a16:creationId xmlns:a16="http://schemas.microsoft.com/office/drawing/2014/main" id="{8116E49D-D969-2241-96EA-31BBECFFE3A0}"/>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52586" name="Rectangle 10">
            <a:extLst>
              <a:ext uri="{FF2B5EF4-FFF2-40B4-BE49-F238E27FC236}">
                <a16:creationId xmlns:a16="http://schemas.microsoft.com/office/drawing/2014/main" id="{A999809F-68B6-6848-87F1-266D584A97CE}"/>
              </a:ext>
            </a:extLst>
          </p:cNvPr>
          <p:cNvSpPr>
            <a:spLocks noGrp="1" noRot="1" noChangeAspect="1" noChangeArrowheads="1" noTextEdit="1"/>
          </p:cNvSpPr>
          <p:nvPr>
            <p:ph type="sldImg"/>
          </p:nvPr>
        </p:nvSpPr>
        <p:spPr>
          <a:xfrm>
            <a:off x="393700" y="692150"/>
            <a:ext cx="6070600" cy="3416300"/>
          </a:xfrm>
          <a:ln cap="flat"/>
        </p:spPr>
      </p:sp>
      <p:sp>
        <p:nvSpPr>
          <p:cNvPr id="152587" name="Rectangle 11">
            <a:extLst>
              <a:ext uri="{FF2B5EF4-FFF2-40B4-BE49-F238E27FC236}">
                <a16:creationId xmlns:a16="http://schemas.microsoft.com/office/drawing/2014/main" id="{509CA9E6-D4A5-D241-AC83-22EC567E33E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82105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5849A95D-2C6B-BE4D-BD4F-B7DDA132C1D5}"/>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3" name="Rectangle 3">
            <a:extLst>
              <a:ext uri="{FF2B5EF4-FFF2-40B4-BE49-F238E27FC236}">
                <a16:creationId xmlns:a16="http://schemas.microsoft.com/office/drawing/2014/main" id="{EF578531-0859-A84A-B9FB-BD0D1A2A90AE}"/>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54</a:t>
            </a:r>
          </a:p>
        </p:txBody>
      </p:sp>
      <p:sp>
        <p:nvSpPr>
          <p:cNvPr id="148484" name="Rectangle 4">
            <a:extLst>
              <a:ext uri="{FF2B5EF4-FFF2-40B4-BE49-F238E27FC236}">
                <a16:creationId xmlns:a16="http://schemas.microsoft.com/office/drawing/2014/main" id="{42146874-DE70-324A-8D87-F8EAF9EE2D4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5" name="Rectangle 5">
            <a:extLst>
              <a:ext uri="{FF2B5EF4-FFF2-40B4-BE49-F238E27FC236}">
                <a16:creationId xmlns:a16="http://schemas.microsoft.com/office/drawing/2014/main" id="{E172DEEC-4510-AB40-8650-E844ED740C47}"/>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6" name="Rectangle 6">
            <a:extLst>
              <a:ext uri="{FF2B5EF4-FFF2-40B4-BE49-F238E27FC236}">
                <a16:creationId xmlns:a16="http://schemas.microsoft.com/office/drawing/2014/main" id="{AE2281B1-8D8F-BD41-96CF-4B8C9FB013EA}"/>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7" name="Rectangle 7">
            <a:extLst>
              <a:ext uri="{FF2B5EF4-FFF2-40B4-BE49-F238E27FC236}">
                <a16:creationId xmlns:a16="http://schemas.microsoft.com/office/drawing/2014/main" id="{FD009202-439C-9844-999E-33E4E033867D}"/>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42</a:t>
            </a:r>
          </a:p>
        </p:txBody>
      </p:sp>
      <p:sp>
        <p:nvSpPr>
          <p:cNvPr id="148488" name="Rectangle 8">
            <a:extLst>
              <a:ext uri="{FF2B5EF4-FFF2-40B4-BE49-F238E27FC236}">
                <a16:creationId xmlns:a16="http://schemas.microsoft.com/office/drawing/2014/main" id="{803ABAFB-F3DC-D846-8341-E6ACFC7A0F71}"/>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9" name="Rectangle 9">
            <a:extLst>
              <a:ext uri="{FF2B5EF4-FFF2-40B4-BE49-F238E27FC236}">
                <a16:creationId xmlns:a16="http://schemas.microsoft.com/office/drawing/2014/main" id="{96EDA16C-92C0-E740-A9BD-2D88DE2A1EC5}"/>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90" name="Rectangle 10">
            <a:extLst>
              <a:ext uri="{FF2B5EF4-FFF2-40B4-BE49-F238E27FC236}">
                <a16:creationId xmlns:a16="http://schemas.microsoft.com/office/drawing/2014/main" id="{C727A7ED-17A4-8D42-B9D4-8E7A8B6F37F4}"/>
              </a:ext>
            </a:extLst>
          </p:cNvPr>
          <p:cNvSpPr>
            <a:spLocks noGrp="1" noRot="1" noChangeAspect="1" noChangeArrowheads="1" noTextEdit="1"/>
          </p:cNvSpPr>
          <p:nvPr>
            <p:ph type="sldImg"/>
          </p:nvPr>
        </p:nvSpPr>
        <p:spPr>
          <a:xfrm>
            <a:off x="393700" y="692150"/>
            <a:ext cx="6070600" cy="3416300"/>
          </a:xfrm>
          <a:ln cap="flat"/>
        </p:spPr>
      </p:sp>
      <p:sp>
        <p:nvSpPr>
          <p:cNvPr id="148491" name="Rectangle 11">
            <a:extLst>
              <a:ext uri="{FF2B5EF4-FFF2-40B4-BE49-F238E27FC236}">
                <a16:creationId xmlns:a16="http://schemas.microsoft.com/office/drawing/2014/main" id="{28E92F42-45BA-374D-BDD5-3AB5A2CAB4A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a:p>
            <a:endParaRPr lang="en-US" altLang="en-US"/>
          </a:p>
        </p:txBody>
      </p:sp>
      <p:sp>
        <p:nvSpPr>
          <p:cNvPr id="148492" name="Rectangle 12">
            <a:extLst>
              <a:ext uri="{FF2B5EF4-FFF2-40B4-BE49-F238E27FC236}">
                <a16:creationId xmlns:a16="http://schemas.microsoft.com/office/drawing/2014/main" id="{D1986BBC-EF29-BE4D-9236-F8D770992238}"/>
              </a:ext>
            </a:extLst>
          </p:cNvPr>
          <p:cNvSpPr>
            <a:spLocks noChangeArrowheads="1"/>
          </p:cNvSpPr>
          <p:nvPr/>
        </p:nvSpPr>
        <p:spPr bwMode="auto">
          <a:xfrm>
            <a:off x="1066800" y="44958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Tree>
    <p:extLst>
      <p:ext uri="{BB962C8B-B14F-4D97-AF65-F5344CB8AC3E}">
        <p14:creationId xmlns:p14="http://schemas.microsoft.com/office/powerpoint/2010/main" val="23240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5849A95D-2C6B-BE4D-BD4F-B7DDA132C1D5}"/>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3" name="Rectangle 3">
            <a:extLst>
              <a:ext uri="{FF2B5EF4-FFF2-40B4-BE49-F238E27FC236}">
                <a16:creationId xmlns:a16="http://schemas.microsoft.com/office/drawing/2014/main" id="{EF578531-0859-A84A-B9FB-BD0D1A2A90AE}"/>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54</a:t>
            </a:r>
          </a:p>
        </p:txBody>
      </p:sp>
      <p:sp>
        <p:nvSpPr>
          <p:cNvPr id="148484" name="Rectangle 4">
            <a:extLst>
              <a:ext uri="{FF2B5EF4-FFF2-40B4-BE49-F238E27FC236}">
                <a16:creationId xmlns:a16="http://schemas.microsoft.com/office/drawing/2014/main" id="{42146874-DE70-324A-8D87-F8EAF9EE2D4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5" name="Rectangle 5">
            <a:extLst>
              <a:ext uri="{FF2B5EF4-FFF2-40B4-BE49-F238E27FC236}">
                <a16:creationId xmlns:a16="http://schemas.microsoft.com/office/drawing/2014/main" id="{E172DEEC-4510-AB40-8650-E844ED740C47}"/>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6" name="Rectangle 6">
            <a:extLst>
              <a:ext uri="{FF2B5EF4-FFF2-40B4-BE49-F238E27FC236}">
                <a16:creationId xmlns:a16="http://schemas.microsoft.com/office/drawing/2014/main" id="{AE2281B1-8D8F-BD41-96CF-4B8C9FB013EA}"/>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7" name="Rectangle 7">
            <a:extLst>
              <a:ext uri="{FF2B5EF4-FFF2-40B4-BE49-F238E27FC236}">
                <a16:creationId xmlns:a16="http://schemas.microsoft.com/office/drawing/2014/main" id="{FD009202-439C-9844-999E-33E4E033867D}"/>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42</a:t>
            </a:r>
          </a:p>
        </p:txBody>
      </p:sp>
      <p:sp>
        <p:nvSpPr>
          <p:cNvPr id="148488" name="Rectangle 8">
            <a:extLst>
              <a:ext uri="{FF2B5EF4-FFF2-40B4-BE49-F238E27FC236}">
                <a16:creationId xmlns:a16="http://schemas.microsoft.com/office/drawing/2014/main" id="{803ABAFB-F3DC-D846-8341-E6ACFC7A0F71}"/>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9" name="Rectangle 9">
            <a:extLst>
              <a:ext uri="{FF2B5EF4-FFF2-40B4-BE49-F238E27FC236}">
                <a16:creationId xmlns:a16="http://schemas.microsoft.com/office/drawing/2014/main" id="{96EDA16C-92C0-E740-A9BD-2D88DE2A1EC5}"/>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90" name="Rectangle 10">
            <a:extLst>
              <a:ext uri="{FF2B5EF4-FFF2-40B4-BE49-F238E27FC236}">
                <a16:creationId xmlns:a16="http://schemas.microsoft.com/office/drawing/2014/main" id="{C727A7ED-17A4-8D42-B9D4-8E7A8B6F37F4}"/>
              </a:ext>
            </a:extLst>
          </p:cNvPr>
          <p:cNvSpPr>
            <a:spLocks noGrp="1" noRot="1" noChangeAspect="1" noChangeArrowheads="1" noTextEdit="1"/>
          </p:cNvSpPr>
          <p:nvPr>
            <p:ph type="sldImg"/>
          </p:nvPr>
        </p:nvSpPr>
        <p:spPr>
          <a:xfrm>
            <a:off x="393700" y="692150"/>
            <a:ext cx="6070600" cy="3416300"/>
          </a:xfrm>
          <a:ln cap="flat"/>
        </p:spPr>
      </p:sp>
      <p:sp>
        <p:nvSpPr>
          <p:cNvPr id="148491" name="Rectangle 11">
            <a:extLst>
              <a:ext uri="{FF2B5EF4-FFF2-40B4-BE49-F238E27FC236}">
                <a16:creationId xmlns:a16="http://schemas.microsoft.com/office/drawing/2014/main" id="{28E92F42-45BA-374D-BDD5-3AB5A2CAB4A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a:p>
            <a:endParaRPr lang="en-US" altLang="en-US"/>
          </a:p>
        </p:txBody>
      </p:sp>
      <p:sp>
        <p:nvSpPr>
          <p:cNvPr id="148492" name="Rectangle 12">
            <a:extLst>
              <a:ext uri="{FF2B5EF4-FFF2-40B4-BE49-F238E27FC236}">
                <a16:creationId xmlns:a16="http://schemas.microsoft.com/office/drawing/2014/main" id="{D1986BBC-EF29-BE4D-9236-F8D770992238}"/>
              </a:ext>
            </a:extLst>
          </p:cNvPr>
          <p:cNvSpPr>
            <a:spLocks noChangeArrowheads="1"/>
          </p:cNvSpPr>
          <p:nvPr/>
        </p:nvSpPr>
        <p:spPr bwMode="auto">
          <a:xfrm>
            <a:off x="1066800" y="44958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Tree>
    <p:extLst>
      <p:ext uri="{BB962C8B-B14F-4D97-AF65-F5344CB8AC3E}">
        <p14:creationId xmlns:p14="http://schemas.microsoft.com/office/powerpoint/2010/main" val="356579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5849A95D-2C6B-BE4D-BD4F-B7DDA132C1D5}"/>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3" name="Rectangle 3">
            <a:extLst>
              <a:ext uri="{FF2B5EF4-FFF2-40B4-BE49-F238E27FC236}">
                <a16:creationId xmlns:a16="http://schemas.microsoft.com/office/drawing/2014/main" id="{EF578531-0859-A84A-B9FB-BD0D1A2A90AE}"/>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54</a:t>
            </a:r>
          </a:p>
        </p:txBody>
      </p:sp>
      <p:sp>
        <p:nvSpPr>
          <p:cNvPr id="148484" name="Rectangle 4">
            <a:extLst>
              <a:ext uri="{FF2B5EF4-FFF2-40B4-BE49-F238E27FC236}">
                <a16:creationId xmlns:a16="http://schemas.microsoft.com/office/drawing/2014/main" id="{42146874-DE70-324A-8D87-F8EAF9EE2D4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5" name="Rectangle 5">
            <a:extLst>
              <a:ext uri="{FF2B5EF4-FFF2-40B4-BE49-F238E27FC236}">
                <a16:creationId xmlns:a16="http://schemas.microsoft.com/office/drawing/2014/main" id="{E172DEEC-4510-AB40-8650-E844ED740C47}"/>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6" name="Rectangle 6">
            <a:extLst>
              <a:ext uri="{FF2B5EF4-FFF2-40B4-BE49-F238E27FC236}">
                <a16:creationId xmlns:a16="http://schemas.microsoft.com/office/drawing/2014/main" id="{AE2281B1-8D8F-BD41-96CF-4B8C9FB013EA}"/>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7" name="Rectangle 7">
            <a:extLst>
              <a:ext uri="{FF2B5EF4-FFF2-40B4-BE49-F238E27FC236}">
                <a16:creationId xmlns:a16="http://schemas.microsoft.com/office/drawing/2014/main" id="{FD009202-439C-9844-999E-33E4E033867D}"/>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200" b="0">
                <a:solidFill>
                  <a:schemeClr val="tx1"/>
                </a:solidFill>
                <a:latin typeface="Century Gothic" panose="020B0502020202020204" pitchFamily="34" charset="0"/>
              </a:rPr>
              <a:t>42</a:t>
            </a:r>
          </a:p>
        </p:txBody>
      </p:sp>
      <p:sp>
        <p:nvSpPr>
          <p:cNvPr id="148488" name="Rectangle 8">
            <a:extLst>
              <a:ext uri="{FF2B5EF4-FFF2-40B4-BE49-F238E27FC236}">
                <a16:creationId xmlns:a16="http://schemas.microsoft.com/office/drawing/2014/main" id="{803ABAFB-F3DC-D846-8341-E6ACFC7A0F71}"/>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89" name="Rectangle 9">
            <a:extLst>
              <a:ext uri="{FF2B5EF4-FFF2-40B4-BE49-F238E27FC236}">
                <a16:creationId xmlns:a16="http://schemas.microsoft.com/office/drawing/2014/main" id="{96EDA16C-92C0-E740-A9BD-2D88DE2A1EC5}"/>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48490" name="Rectangle 10">
            <a:extLst>
              <a:ext uri="{FF2B5EF4-FFF2-40B4-BE49-F238E27FC236}">
                <a16:creationId xmlns:a16="http://schemas.microsoft.com/office/drawing/2014/main" id="{C727A7ED-17A4-8D42-B9D4-8E7A8B6F37F4}"/>
              </a:ext>
            </a:extLst>
          </p:cNvPr>
          <p:cNvSpPr>
            <a:spLocks noGrp="1" noRot="1" noChangeAspect="1" noChangeArrowheads="1" noTextEdit="1"/>
          </p:cNvSpPr>
          <p:nvPr>
            <p:ph type="sldImg"/>
          </p:nvPr>
        </p:nvSpPr>
        <p:spPr>
          <a:xfrm>
            <a:off x="393700" y="692150"/>
            <a:ext cx="6070600" cy="3416300"/>
          </a:xfrm>
          <a:ln cap="flat"/>
        </p:spPr>
      </p:sp>
      <p:sp>
        <p:nvSpPr>
          <p:cNvPr id="148491" name="Rectangle 11">
            <a:extLst>
              <a:ext uri="{FF2B5EF4-FFF2-40B4-BE49-F238E27FC236}">
                <a16:creationId xmlns:a16="http://schemas.microsoft.com/office/drawing/2014/main" id="{28E92F42-45BA-374D-BDD5-3AB5A2CAB4A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a:p>
            <a:endParaRPr lang="en-US" altLang="en-US"/>
          </a:p>
        </p:txBody>
      </p:sp>
      <p:sp>
        <p:nvSpPr>
          <p:cNvPr id="148492" name="Rectangle 12">
            <a:extLst>
              <a:ext uri="{FF2B5EF4-FFF2-40B4-BE49-F238E27FC236}">
                <a16:creationId xmlns:a16="http://schemas.microsoft.com/office/drawing/2014/main" id="{D1986BBC-EF29-BE4D-9236-F8D770992238}"/>
              </a:ext>
            </a:extLst>
          </p:cNvPr>
          <p:cNvSpPr>
            <a:spLocks noChangeArrowheads="1"/>
          </p:cNvSpPr>
          <p:nvPr/>
        </p:nvSpPr>
        <p:spPr bwMode="auto">
          <a:xfrm>
            <a:off x="1066800" y="44958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Tree>
    <p:extLst>
      <p:ext uri="{BB962C8B-B14F-4D97-AF65-F5344CB8AC3E}">
        <p14:creationId xmlns:p14="http://schemas.microsoft.com/office/powerpoint/2010/main" val="3392190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2724B-FFE6-D946-8E8A-6F06A423F1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0437DA-2D50-DE42-9AD1-A35BF1D65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0AC035-6C0F-2E4A-83CD-5D6459E411E2}"/>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5" name="Footer Placeholder 4">
            <a:extLst>
              <a:ext uri="{FF2B5EF4-FFF2-40B4-BE49-F238E27FC236}">
                <a16:creationId xmlns:a16="http://schemas.microsoft.com/office/drawing/2014/main" id="{47C4C471-48DD-FF44-B900-8B77D664E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ECAF7-5529-DE46-8FBD-DD13D3CC9EE5}"/>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2321743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AEA2-B226-7C41-9CED-3A2A64268E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3A9001-9D77-C04E-A502-D60FB5139B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3A8B9-D128-9544-9262-AEB06AECE844}"/>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5" name="Footer Placeholder 4">
            <a:extLst>
              <a:ext uri="{FF2B5EF4-FFF2-40B4-BE49-F238E27FC236}">
                <a16:creationId xmlns:a16="http://schemas.microsoft.com/office/drawing/2014/main" id="{96FB60A0-E5ED-8D4D-B391-38408966B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FD1E7-C07F-6E48-BCEC-B5B6A41C9F37}"/>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1936047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32FF2-9C29-0C4D-9722-72007DD6D8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B5F9D-37AA-114B-AEEA-1387713466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BBAAD-DC9B-F74E-B1A2-2836E514CB68}"/>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5" name="Footer Placeholder 4">
            <a:extLst>
              <a:ext uri="{FF2B5EF4-FFF2-40B4-BE49-F238E27FC236}">
                <a16:creationId xmlns:a16="http://schemas.microsoft.com/office/drawing/2014/main" id="{990F76AC-1219-FD49-9011-506052F1B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BEB71-B567-6046-A733-E0BB7D8007DD}"/>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492956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89E8A6-59EE-C549-8BA0-C0E13E4D35B4}" type="datetime1">
              <a:rPr lang="en-SG" smtClean="0"/>
              <a:t>30/8/23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2072623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C6FF4D-EB4B-7044-9702-E89D4F0E2F7B}" type="datetime1">
              <a:rPr lang="en-SG" smtClean="0"/>
              <a:t>30/8/23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1025742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7AC7AD-9E75-A648-BAD6-A9205AABE878}" type="datetime1">
              <a:rPr lang="en-SG" smtClean="0"/>
              <a:t>30/8/23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4002306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03A1C6-D654-664C-8D80-285A9233F92F}" type="datetime1">
              <a:rPr lang="en-SG" smtClean="0"/>
              <a:t>30/8/23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2401164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CE0070-F7F3-8547-A75C-0828D7CDBAB3}" type="datetime1">
              <a:rPr lang="en-SG" smtClean="0"/>
              <a:t>30/8/23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3928266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D99D4A-6E57-234D-9603-D46399302596}" type="datetime1">
              <a:rPr lang="en-SG" smtClean="0"/>
              <a:t>30/8/23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1457045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918CD82-7EF5-9747-A39B-D8D4ED6E0C0F}" type="datetime1">
              <a:rPr lang="en-SG" smtClean="0"/>
              <a:t>30/8/23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167930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EDAD95-263F-7D4E-AC3D-E32B6E098DEF}" type="datetime1">
              <a:rPr lang="en-SG" smtClean="0"/>
              <a:t>30/8/23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3902100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7883-516F-0F44-8573-48C64B511F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C34467-E285-0447-9B51-07CDA395E6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26C11-9CD8-1949-94B1-CB395ACFEBCC}"/>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5" name="Footer Placeholder 4">
            <a:extLst>
              <a:ext uri="{FF2B5EF4-FFF2-40B4-BE49-F238E27FC236}">
                <a16:creationId xmlns:a16="http://schemas.microsoft.com/office/drawing/2014/main" id="{9F891C87-EA16-B243-8EFB-287B715F5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119F7-0029-EA44-8A7A-75B6A451FBB7}"/>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2745814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F42392-81A8-BB4A-8782-131CD6BEED32}" type="datetime1">
              <a:rPr lang="en-SG" smtClean="0"/>
              <a:t>30/8/23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103241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6C0AA4-4B01-5C48-8AE4-8ACFF5CD29CF}" type="datetime1">
              <a:rPr lang="en-SG" smtClean="0"/>
              <a:t>30/8/23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21218944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5D6C588-B3E4-6748-ACFC-EA39496AB05C}" type="datetime1">
              <a:rPr lang="en-SG" smtClean="0"/>
              <a:t>30/8/23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155823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D8118A-19C0-0847-B37F-E05234CF1F3A}" type="datetime1">
              <a:rPr lang="en-SG" smtClean="0"/>
              <a:t>30/8/23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128DC48-024A-A743-A6DF-E12A487B7308}"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1809438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538C21-451A-DD43-BD3E-889720743F28}" type="datetime1">
              <a:rPr lang="en-SG" smtClean="0"/>
              <a:t>30/8/23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4155212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E3BA65A-4D3F-7148-9764-BC0A441AB773}" type="datetime1">
              <a:rPr lang="en-SG" smtClean="0"/>
              <a:t>30/8/23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3306584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54F5168-BC4F-5B45-976F-12FA278C9682}" type="datetime1">
              <a:rPr lang="en-SG" smtClean="0"/>
              <a:t>30/8/23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2626287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7FFC8-5FD8-F548-B2BA-FB9B1BCC265C}" type="datetime1">
              <a:rPr lang="en-SG" smtClean="0"/>
              <a:t>30/8/23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8DC48-024A-A743-A6DF-E12A487B7308}" type="slidenum">
              <a:rPr lang="en-US" smtClean="0"/>
              <a:t>‹#›</a:t>
            </a:fld>
            <a:endParaRPr lang="en-US"/>
          </a:p>
        </p:txBody>
      </p:sp>
    </p:spTree>
    <p:extLst>
      <p:ext uri="{BB962C8B-B14F-4D97-AF65-F5344CB8AC3E}">
        <p14:creationId xmlns:p14="http://schemas.microsoft.com/office/powerpoint/2010/main" val="1931565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6B5E041-ADAA-E24D-8F90-8EB0530917E5}" type="datetime1">
              <a:rPr lang="en-SG" smtClean="0"/>
              <a:t>30/8/23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128DC48-024A-A743-A6DF-E12A487B7308}" type="slidenum">
              <a:rPr lang="en-US" smtClean="0"/>
              <a:t>‹#›</a:t>
            </a:fld>
            <a:endParaRPr lang="en-US"/>
          </a:p>
        </p:txBody>
      </p:sp>
    </p:spTree>
    <p:extLst>
      <p:ext uri="{BB962C8B-B14F-4D97-AF65-F5344CB8AC3E}">
        <p14:creationId xmlns:p14="http://schemas.microsoft.com/office/powerpoint/2010/main" val="4221294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0DFC-2609-E046-AA9C-020DD2544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1C46FD-418C-2945-9152-A04E3DBDBC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36A84E-B6C7-8049-B991-53DEA1261794}"/>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5" name="Footer Placeholder 4">
            <a:extLst>
              <a:ext uri="{FF2B5EF4-FFF2-40B4-BE49-F238E27FC236}">
                <a16:creationId xmlns:a16="http://schemas.microsoft.com/office/drawing/2014/main" id="{6B3FB63B-549B-A04B-9EF4-200F722C0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99DBB-C970-1E4D-94E0-0934822BF2FE}"/>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80833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C235-D420-7C49-A566-0F11A69F4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B758D-9C62-EF4D-9BA1-D5D811722D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B6D408-D4ED-A944-B847-4663C7BA39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2287F2-1B7A-0742-9820-68024856C4D9}"/>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6" name="Footer Placeholder 5">
            <a:extLst>
              <a:ext uri="{FF2B5EF4-FFF2-40B4-BE49-F238E27FC236}">
                <a16:creationId xmlns:a16="http://schemas.microsoft.com/office/drawing/2014/main" id="{A6C23E86-E2E7-F14B-B013-06DC2BD13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CD5FA-02CD-A34C-BF26-FC3507448C3B}"/>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11584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C1B56-F333-F341-824A-2B01754E8E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A2E91D-AB0C-794F-B07D-ED1FEC8E4A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D96468-2E68-624E-BF60-3819C0F1E1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068EFC-5D55-E04A-9127-D4F0242D96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4EE02C-B5C7-DA4A-88C6-BD11F4B3C2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AB12F9-C568-2A4A-AD43-34A30A0A5D66}"/>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8" name="Footer Placeholder 7">
            <a:extLst>
              <a:ext uri="{FF2B5EF4-FFF2-40B4-BE49-F238E27FC236}">
                <a16:creationId xmlns:a16="http://schemas.microsoft.com/office/drawing/2014/main" id="{3F9B3D70-2306-F447-B101-F09D22B10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6D3117-E0A8-104C-8ED9-CB41000E3FFC}"/>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403238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890F4-5F0C-D54F-A458-DFC7A3E6F0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BAACC4-72E7-9347-81DB-4105D2161153}"/>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4" name="Footer Placeholder 3">
            <a:extLst>
              <a:ext uri="{FF2B5EF4-FFF2-40B4-BE49-F238E27FC236}">
                <a16:creationId xmlns:a16="http://schemas.microsoft.com/office/drawing/2014/main" id="{EAB5F002-99FE-F147-9043-587761E4DC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29E1DE-1AE5-4147-8C41-E089FFA65AA7}"/>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273489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BE8343-1C37-DE43-AFEF-A05E7B70DA4E}"/>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3" name="Footer Placeholder 2">
            <a:extLst>
              <a:ext uri="{FF2B5EF4-FFF2-40B4-BE49-F238E27FC236}">
                <a16:creationId xmlns:a16="http://schemas.microsoft.com/office/drawing/2014/main" id="{D03CB040-9F49-6E4C-8858-CA1A844E05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47D6C1-38D6-074F-B2F1-02E61785EDA9}"/>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87702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DFAA-26D2-5F4C-9FC6-48DD12FD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8A48D-BA0D-E648-8116-BD746E139D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FB2D47-4BE7-BE45-99D9-A01B836CD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1E16A-2F40-3546-B180-654A24496C31}"/>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6" name="Footer Placeholder 5">
            <a:extLst>
              <a:ext uri="{FF2B5EF4-FFF2-40B4-BE49-F238E27FC236}">
                <a16:creationId xmlns:a16="http://schemas.microsoft.com/office/drawing/2014/main" id="{41FA9E50-C87B-564B-B692-2C10CA397D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45E25-CD68-B04A-86E0-AB2A4C9DBC08}"/>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100082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40B4-716C-6541-8B6F-70A5D3750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3C685B-9C16-C341-84EA-0F62C822A6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D693B0-3022-8E40-A9A5-A9DDE7181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9A4220-668C-8E41-9D11-D77AAC137F87}"/>
              </a:ext>
            </a:extLst>
          </p:cNvPr>
          <p:cNvSpPr>
            <a:spLocks noGrp="1"/>
          </p:cNvSpPr>
          <p:nvPr>
            <p:ph type="dt" sz="half" idx="10"/>
          </p:nvPr>
        </p:nvSpPr>
        <p:spPr/>
        <p:txBody>
          <a:bodyPr/>
          <a:lstStyle/>
          <a:p>
            <a:fld id="{851A5ABC-B324-5C47-B196-6AB3CFA48C65}" type="datetimeFigureOut">
              <a:rPr lang="en-US" smtClean="0"/>
              <a:t>8/30/23</a:t>
            </a:fld>
            <a:endParaRPr lang="en-US"/>
          </a:p>
        </p:txBody>
      </p:sp>
      <p:sp>
        <p:nvSpPr>
          <p:cNvPr id="6" name="Footer Placeholder 5">
            <a:extLst>
              <a:ext uri="{FF2B5EF4-FFF2-40B4-BE49-F238E27FC236}">
                <a16:creationId xmlns:a16="http://schemas.microsoft.com/office/drawing/2014/main" id="{2523DFD9-6F9C-4840-85A8-D289DD6CB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42B853-CD15-DB4E-9794-7222E70E053F}"/>
              </a:ext>
            </a:extLst>
          </p:cNvPr>
          <p:cNvSpPr>
            <a:spLocks noGrp="1"/>
          </p:cNvSpPr>
          <p:nvPr>
            <p:ph type="sldNum" sz="quarter" idx="12"/>
          </p:nvPr>
        </p:nvSpPr>
        <p:spPr/>
        <p:txBody>
          <a:bodyPr/>
          <a:lstStyle/>
          <a:p>
            <a:fld id="{79CBB0C4-6676-D348-824B-786FBF887517}" type="slidenum">
              <a:rPr lang="en-US" smtClean="0"/>
              <a:t>‹#›</a:t>
            </a:fld>
            <a:endParaRPr lang="en-US"/>
          </a:p>
        </p:txBody>
      </p:sp>
    </p:spTree>
    <p:extLst>
      <p:ext uri="{BB962C8B-B14F-4D97-AF65-F5344CB8AC3E}">
        <p14:creationId xmlns:p14="http://schemas.microsoft.com/office/powerpoint/2010/main" val="270159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5C642B-B693-544D-A78D-97CD6B000B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B64C63-D8A9-134B-B803-14E195C072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A63A5-ECB3-3F44-B933-49372E2D3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A5ABC-B324-5C47-B196-6AB3CFA48C65}" type="datetimeFigureOut">
              <a:rPr lang="en-US" smtClean="0"/>
              <a:t>8/30/23</a:t>
            </a:fld>
            <a:endParaRPr lang="en-US"/>
          </a:p>
        </p:txBody>
      </p:sp>
      <p:sp>
        <p:nvSpPr>
          <p:cNvPr id="5" name="Footer Placeholder 4">
            <a:extLst>
              <a:ext uri="{FF2B5EF4-FFF2-40B4-BE49-F238E27FC236}">
                <a16:creationId xmlns:a16="http://schemas.microsoft.com/office/drawing/2014/main" id="{C1377815-730F-8A43-87E7-CC12B3C5B3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F9F5D8-16CF-3948-A661-058E20C28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CBB0C4-6676-D348-824B-786FBF887517}" type="slidenum">
              <a:rPr lang="en-US" smtClean="0"/>
              <a:t>‹#›</a:t>
            </a:fld>
            <a:endParaRPr lang="en-US"/>
          </a:p>
        </p:txBody>
      </p:sp>
    </p:spTree>
    <p:extLst>
      <p:ext uri="{BB962C8B-B14F-4D97-AF65-F5344CB8AC3E}">
        <p14:creationId xmlns:p14="http://schemas.microsoft.com/office/powerpoint/2010/main" val="2251969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3FD52E7-AA77-EF42-A6B3-7A7AB90B301A}" type="datetime1">
              <a:rPr lang="en-SG" smtClean="0"/>
              <a:t>30/8/23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128DC48-024A-A743-A6DF-E12A487B7308}" type="slidenum">
              <a:rPr lang="en-US" smtClean="0"/>
              <a:t>‹#›</a:t>
            </a:fld>
            <a:endParaRPr lang="en-US"/>
          </a:p>
        </p:txBody>
      </p:sp>
    </p:spTree>
    <p:extLst>
      <p:ext uri="{BB962C8B-B14F-4D97-AF65-F5344CB8AC3E}">
        <p14:creationId xmlns:p14="http://schemas.microsoft.com/office/powerpoint/2010/main" val="1815297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File:Nanyang_Technological_University.svg" TargetMode="External"/><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image" Target="../media/image11.emf"/></Relationships>
</file>

<file path=ppt/slides/_rels/slide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CC5D-B653-2E4C-A89F-BECB49FAA3DB}"/>
              </a:ext>
            </a:extLst>
          </p:cNvPr>
          <p:cNvSpPr>
            <a:spLocks noGrp="1"/>
          </p:cNvSpPr>
          <p:nvPr>
            <p:ph type="ctrTitle"/>
          </p:nvPr>
        </p:nvSpPr>
        <p:spPr/>
        <p:txBody>
          <a:bodyPr/>
          <a:lstStyle/>
          <a:p>
            <a:r>
              <a:rPr lang="en-US" sz="4000" dirty="0"/>
              <a:t>Principles of Microeconomics</a:t>
            </a:r>
            <a:br>
              <a:rPr lang="en-US" dirty="0"/>
            </a:br>
            <a:r>
              <a:rPr lang="en-US" sz="2800" dirty="0"/>
              <a:t>Session 3: Crazy Rich Asians </a:t>
            </a:r>
            <a:br>
              <a:rPr lang="en-US" sz="2800" dirty="0"/>
            </a:br>
            <a:r>
              <a:rPr lang="en-US" sz="2800" dirty="0"/>
              <a:t>(Consumption 2) </a:t>
            </a:r>
          </a:p>
        </p:txBody>
      </p:sp>
      <p:sp>
        <p:nvSpPr>
          <p:cNvPr id="3" name="Subtitle 2">
            <a:extLst>
              <a:ext uri="{FF2B5EF4-FFF2-40B4-BE49-F238E27FC236}">
                <a16:creationId xmlns:a16="http://schemas.microsoft.com/office/drawing/2014/main" id="{2B9A2941-AD5B-BB49-AA2B-C2C9D61732DD}"/>
              </a:ext>
            </a:extLst>
          </p:cNvPr>
          <p:cNvSpPr>
            <a:spLocks noGrp="1"/>
          </p:cNvSpPr>
          <p:nvPr>
            <p:ph type="subTitle" idx="1"/>
          </p:nvPr>
        </p:nvSpPr>
        <p:spPr/>
        <p:txBody>
          <a:bodyPr>
            <a:normAutofit/>
          </a:bodyPr>
          <a:lstStyle/>
          <a:p>
            <a:r>
              <a:rPr lang="en-US" dirty="0"/>
              <a:t>Associate Professor Jonathan Tan</a:t>
            </a:r>
          </a:p>
          <a:p>
            <a:r>
              <a:rPr lang="en-US" i="1" dirty="0" err="1"/>
              <a:t>j.tan@ntu.edu.sg</a:t>
            </a:r>
            <a:endParaRPr lang="en-US" i="1" dirty="0"/>
          </a:p>
        </p:txBody>
      </p:sp>
      <p:pic>
        <p:nvPicPr>
          <p:cNvPr id="4" name="Picture 3" descr="File:Nanyang Technological University.svg - Wikipedia">
            <a:extLst>
              <a:ext uri="{FF2B5EF4-FFF2-40B4-BE49-F238E27FC236}">
                <a16:creationId xmlns:a16="http://schemas.microsoft.com/office/drawing/2014/main" id="{ECBC070E-0449-E540-BA98-8866A8514F6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560757" y="3015796"/>
            <a:ext cx="2309608" cy="826407"/>
          </a:xfrm>
          <a:prstGeom prst="rect">
            <a:avLst/>
          </a:prstGeom>
        </p:spPr>
      </p:pic>
      <p:pic>
        <p:nvPicPr>
          <p:cNvPr id="8" name="Picture 7">
            <a:extLst>
              <a:ext uri="{FF2B5EF4-FFF2-40B4-BE49-F238E27FC236}">
                <a16:creationId xmlns:a16="http://schemas.microsoft.com/office/drawing/2014/main" id="{4F9AEB57-CD6E-1E4D-8A25-BAE240CADAF8}"/>
              </a:ext>
            </a:extLst>
          </p:cNvPr>
          <p:cNvPicPr>
            <a:picLocks noChangeAspect="1"/>
          </p:cNvPicPr>
          <p:nvPr/>
        </p:nvPicPr>
        <p:blipFill>
          <a:blip r:embed="rId4"/>
          <a:stretch>
            <a:fillRect/>
          </a:stretch>
        </p:blipFill>
        <p:spPr>
          <a:xfrm>
            <a:off x="0" y="0"/>
            <a:ext cx="7729870" cy="2583512"/>
          </a:xfrm>
          <a:prstGeom prst="rect">
            <a:avLst/>
          </a:prstGeom>
        </p:spPr>
      </p:pic>
    </p:spTree>
    <p:extLst>
      <p:ext uri="{BB962C8B-B14F-4D97-AF65-F5344CB8AC3E}">
        <p14:creationId xmlns:p14="http://schemas.microsoft.com/office/powerpoint/2010/main" val="3266360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3BD2F-8A13-08B1-FD68-2290C992FC07}"/>
              </a:ext>
            </a:extLst>
          </p:cNvPr>
          <p:cNvSpPr>
            <a:spLocks noGrp="1"/>
          </p:cNvSpPr>
          <p:nvPr>
            <p:ph type="sldNum" sz="quarter" idx="12"/>
          </p:nvPr>
        </p:nvSpPr>
        <p:spPr/>
        <p:txBody>
          <a:bodyPr/>
          <a:lstStyle/>
          <a:p>
            <a:fld id="{F128DC48-024A-A743-A6DF-E12A487B7308}" type="slidenum">
              <a:rPr lang="en-US" smtClean="0"/>
              <a:t>10</a:t>
            </a:fld>
            <a:endParaRPr lang="en-US"/>
          </a:p>
        </p:txBody>
      </p:sp>
      <p:sp>
        <p:nvSpPr>
          <p:cNvPr id="3" name="TextBox 2">
            <a:extLst>
              <a:ext uri="{FF2B5EF4-FFF2-40B4-BE49-F238E27FC236}">
                <a16:creationId xmlns:a16="http://schemas.microsoft.com/office/drawing/2014/main" id="{67922BFF-72FA-EA9B-D7C1-E33A9B449039}"/>
              </a:ext>
            </a:extLst>
          </p:cNvPr>
          <p:cNvSpPr txBox="1"/>
          <p:nvPr/>
        </p:nvSpPr>
        <p:spPr>
          <a:xfrm>
            <a:off x="3080795" y="2662178"/>
            <a:ext cx="6030410" cy="630942"/>
          </a:xfrm>
          <a:prstGeom prst="rect">
            <a:avLst/>
          </a:prstGeom>
          <a:noFill/>
        </p:spPr>
        <p:txBody>
          <a:bodyPr wrap="square" rtlCol="0">
            <a:spAutoFit/>
          </a:bodyPr>
          <a:lstStyle/>
          <a:p>
            <a:pPr algn="ctr"/>
            <a:r>
              <a:rPr lang="en-US" sz="3500" dirty="0"/>
              <a:t>Slope of the budget line</a:t>
            </a:r>
          </a:p>
        </p:txBody>
      </p:sp>
    </p:spTree>
    <p:extLst>
      <p:ext uri="{BB962C8B-B14F-4D97-AF65-F5344CB8AC3E}">
        <p14:creationId xmlns:p14="http://schemas.microsoft.com/office/powerpoint/2010/main" val="87323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52">
            <a:extLst>
              <a:ext uri="{FF2B5EF4-FFF2-40B4-BE49-F238E27FC236}">
                <a16:creationId xmlns:a16="http://schemas.microsoft.com/office/drawing/2014/main" id="{26D4EE24-35A8-3345-AF76-0D45B89C492A}"/>
              </a:ext>
            </a:extLst>
          </p:cNvPr>
          <p:cNvSpPr>
            <a:spLocks noGrp="1" noChangeArrowheads="1"/>
          </p:cNvSpPr>
          <p:nvPr>
            <p:ph type="title"/>
          </p:nvPr>
        </p:nvSpPr>
        <p:spPr/>
        <p:txBody>
          <a:bodyPr/>
          <a:lstStyle/>
          <a:p>
            <a:pPr eaLnBrk="1" hangingPunct="1"/>
            <a:r>
              <a:rPr lang="en-US" altLang="en-US" dirty="0"/>
              <a:t>The Budget Line – method 1</a:t>
            </a:r>
          </a:p>
        </p:txBody>
      </p:sp>
      <p:sp>
        <p:nvSpPr>
          <p:cNvPr id="184338" name="Line 18">
            <a:extLst>
              <a:ext uri="{FF2B5EF4-FFF2-40B4-BE49-F238E27FC236}">
                <a16:creationId xmlns:a16="http://schemas.microsoft.com/office/drawing/2014/main" id="{94A40794-A80F-BC46-B294-9D11DA2D5B09}"/>
              </a:ext>
            </a:extLst>
          </p:cNvPr>
          <p:cNvSpPr>
            <a:spLocks noChangeShapeType="1"/>
          </p:cNvSpPr>
          <p:nvPr/>
        </p:nvSpPr>
        <p:spPr bwMode="auto">
          <a:xfrm>
            <a:off x="2342434" y="2836863"/>
            <a:ext cx="3048000" cy="3367088"/>
          </a:xfrm>
          <a:prstGeom prst="line">
            <a:avLst/>
          </a:prstGeom>
          <a:noFill/>
          <a:ln w="50800">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 name="Group 41">
            <a:extLst>
              <a:ext uri="{FF2B5EF4-FFF2-40B4-BE49-F238E27FC236}">
                <a16:creationId xmlns:a16="http://schemas.microsoft.com/office/drawing/2014/main" id="{59FA1347-33D0-6548-9EB7-F7572FF98179}"/>
              </a:ext>
            </a:extLst>
          </p:cNvPr>
          <p:cNvGrpSpPr>
            <a:grpSpLocks/>
          </p:cNvGrpSpPr>
          <p:nvPr/>
        </p:nvGrpSpPr>
        <p:grpSpPr bwMode="auto">
          <a:xfrm>
            <a:off x="2274172" y="2503488"/>
            <a:ext cx="3590925" cy="3773488"/>
            <a:chOff x="1344" y="1415"/>
            <a:chExt cx="2262" cy="2377"/>
          </a:xfrm>
        </p:grpSpPr>
        <p:sp>
          <p:nvSpPr>
            <p:cNvPr id="72730" name="Oval 19">
              <a:extLst>
                <a:ext uri="{FF2B5EF4-FFF2-40B4-BE49-F238E27FC236}">
                  <a16:creationId xmlns:a16="http://schemas.microsoft.com/office/drawing/2014/main" id="{29640484-F207-694D-A202-FDC3BEA53AC0}"/>
                </a:ext>
              </a:extLst>
            </p:cNvPr>
            <p:cNvSpPr>
              <a:spLocks noChangeArrowheads="1"/>
            </p:cNvSpPr>
            <p:nvPr/>
          </p:nvSpPr>
          <p:spPr bwMode="auto">
            <a:xfrm>
              <a:off x="1344" y="158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1" name="Oval 20">
              <a:extLst>
                <a:ext uri="{FF2B5EF4-FFF2-40B4-BE49-F238E27FC236}">
                  <a16:creationId xmlns:a16="http://schemas.microsoft.com/office/drawing/2014/main" id="{F0C0223A-1CF3-6F49-93A2-7B390B3CD690}"/>
                </a:ext>
              </a:extLst>
            </p:cNvPr>
            <p:cNvSpPr>
              <a:spLocks noChangeArrowheads="1"/>
            </p:cNvSpPr>
            <p:nvPr/>
          </p:nvSpPr>
          <p:spPr bwMode="auto">
            <a:xfrm>
              <a:off x="1872" y="2160"/>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2" name="Oval 21">
              <a:extLst>
                <a:ext uri="{FF2B5EF4-FFF2-40B4-BE49-F238E27FC236}">
                  <a16:creationId xmlns:a16="http://schemas.microsoft.com/office/drawing/2014/main" id="{DBC5477C-C118-A945-82AE-0F685F8222F9}"/>
                </a:ext>
              </a:extLst>
            </p:cNvPr>
            <p:cNvSpPr>
              <a:spLocks noChangeArrowheads="1"/>
            </p:cNvSpPr>
            <p:nvPr/>
          </p:nvSpPr>
          <p:spPr bwMode="auto">
            <a:xfrm>
              <a:off x="2352" y="2688"/>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3" name="Oval 22">
              <a:extLst>
                <a:ext uri="{FF2B5EF4-FFF2-40B4-BE49-F238E27FC236}">
                  <a16:creationId xmlns:a16="http://schemas.microsoft.com/office/drawing/2014/main" id="{133AF5C0-C47E-8648-87AD-65402AE80850}"/>
                </a:ext>
              </a:extLst>
            </p:cNvPr>
            <p:cNvSpPr>
              <a:spLocks noChangeArrowheads="1"/>
            </p:cNvSpPr>
            <p:nvPr/>
          </p:nvSpPr>
          <p:spPr bwMode="auto">
            <a:xfrm>
              <a:off x="2880" y="326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4" name="Oval 23">
              <a:extLst>
                <a:ext uri="{FF2B5EF4-FFF2-40B4-BE49-F238E27FC236}">
                  <a16:creationId xmlns:a16="http://schemas.microsoft.com/office/drawing/2014/main" id="{DC267FC5-C8A2-8247-8101-322E0F437A4E}"/>
                </a:ext>
              </a:extLst>
            </p:cNvPr>
            <p:cNvSpPr>
              <a:spLocks noChangeArrowheads="1"/>
            </p:cNvSpPr>
            <p:nvPr/>
          </p:nvSpPr>
          <p:spPr bwMode="auto">
            <a:xfrm>
              <a:off x="3264" y="3696"/>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5" name="Rectangle 24">
              <a:extLst>
                <a:ext uri="{FF2B5EF4-FFF2-40B4-BE49-F238E27FC236}">
                  <a16:creationId xmlns:a16="http://schemas.microsoft.com/office/drawing/2014/main" id="{A29F7A13-EF8E-344C-BABC-F0B302C60E11}"/>
                </a:ext>
              </a:extLst>
            </p:cNvPr>
            <p:cNvSpPr>
              <a:spLocks noChangeArrowheads="1"/>
            </p:cNvSpPr>
            <p:nvPr/>
          </p:nvSpPr>
          <p:spPr bwMode="auto">
            <a:xfrm>
              <a:off x="1475" y="1415"/>
              <a:ext cx="2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A</a:t>
              </a:r>
            </a:p>
          </p:txBody>
        </p:sp>
        <p:sp>
          <p:nvSpPr>
            <p:cNvPr id="72736" name="Rectangle 25">
              <a:extLst>
                <a:ext uri="{FF2B5EF4-FFF2-40B4-BE49-F238E27FC236}">
                  <a16:creationId xmlns:a16="http://schemas.microsoft.com/office/drawing/2014/main" id="{FBF84B59-B1F4-3646-B5F8-643734C1B8D1}"/>
                </a:ext>
              </a:extLst>
            </p:cNvPr>
            <p:cNvSpPr>
              <a:spLocks noChangeArrowheads="1"/>
            </p:cNvSpPr>
            <p:nvPr/>
          </p:nvSpPr>
          <p:spPr bwMode="auto">
            <a:xfrm>
              <a:off x="1916" y="19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B</a:t>
              </a:r>
            </a:p>
          </p:txBody>
        </p:sp>
        <p:sp>
          <p:nvSpPr>
            <p:cNvPr id="72737" name="Rectangle 26">
              <a:extLst>
                <a:ext uri="{FF2B5EF4-FFF2-40B4-BE49-F238E27FC236}">
                  <a16:creationId xmlns:a16="http://schemas.microsoft.com/office/drawing/2014/main" id="{69D7EF4A-076B-4D49-B508-4CEC3B4A8E93}"/>
                </a:ext>
              </a:extLst>
            </p:cNvPr>
            <p:cNvSpPr>
              <a:spLocks noChangeArrowheads="1"/>
            </p:cNvSpPr>
            <p:nvPr/>
          </p:nvSpPr>
          <p:spPr bwMode="auto">
            <a:xfrm>
              <a:off x="2396" y="2444"/>
              <a:ext cx="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D</a:t>
              </a:r>
            </a:p>
          </p:txBody>
        </p:sp>
        <p:sp>
          <p:nvSpPr>
            <p:cNvPr id="72738" name="Rectangle 27">
              <a:extLst>
                <a:ext uri="{FF2B5EF4-FFF2-40B4-BE49-F238E27FC236}">
                  <a16:creationId xmlns:a16="http://schemas.microsoft.com/office/drawing/2014/main" id="{3C322DBF-8208-7E4E-A033-ECA66F59AB55}"/>
                </a:ext>
              </a:extLst>
            </p:cNvPr>
            <p:cNvSpPr>
              <a:spLocks noChangeArrowheads="1"/>
            </p:cNvSpPr>
            <p:nvPr/>
          </p:nvSpPr>
          <p:spPr bwMode="auto">
            <a:xfrm>
              <a:off x="2924" y="3020"/>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E</a:t>
              </a:r>
            </a:p>
          </p:txBody>
        </p:sp>
        <p:sp>
          <p:nvSpPr>
            <p:cNvPr id="72739" name="Rectangle 28">
              <a:extLst>
                <a:ext uri="{FF2B5EF4-FFF2-40B4-BE49-F238E27FC236}">
                  <a16:creationId xmlns:a16="http://schemas.microsoft.com/office/drawing/2014/main" id="{BD926CA8-6044-8949-805D-AE73C7B41827}"/>
                </a:ext>
              </a:extLst>
            </p:cNvPr>
            <p:cNvSpPr>
              <a:spLocks noChangeArrowheads="1"/>
            </p:cNvSpPr>
            <p:nvPr/>
          </p:nvSpPr>
          <p:spPr bwMode="auto">
            <a:xfrm>
              <a:off x="3356" y="3500"/>
              <a:ext cx="2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G</a:t>
              </a:r>
            </a:p>
          </p:txBody>
        </p:sp>
      </p:grpSp>
      <p:grpSp>
        <p:nvGrpSpPr>
          <p:cNvPr id="4" name="Group 50">
            <a:extLst>
              <a:ext uri="{FF2B5EF4-FFF2-40B4-BE49-F238E27FC236}">
                <a16:creationId xmlns:a16="http://schemas.microsoft.com/office/drawing/2014/main" id="{ADD26688-4A09-D44B-A7CB-A777F476F386}"/>
              </a:ext>
            </a:extLst>
          </p:cNvPr>
          <p:cNvGrpSpPr>
            <a:grpSpLocks/>
          </p:cNvGrpSpPr>
          <p:nvPr/>
        </p:nvGrpSpPr>
        <p:grpSpPr bwMode="auto">
          <a:xfrm>
            <a:off x="680321" y="2178051"/>
            <a:ext cx="7156450" cy="4468812"/>
            <a:chOff x="348" y="1111"/>
            <a:chExt cx="4508" cy="2815"/>
          </a:xfrm>
        </p:grpSpPr>
        <p:sp>
          <p:nvSpPr>
            <p:cNvPr id="72717" name="Rectangle 37">
              <a:extLst>
                <a:ext uri="{FF2B5EF4-FFF2-40B4-BE49-F238E27FC236}">
                  <a16:creationId xmlns:a16="http://schemas.microsoft.com/office/drawing/2014/main" id="{ACF75657-70CF-F942-A0AA-C33FA6B732FA}"/>
                </a:ext>
              </a:extLst>
            </p:cNvPr>
            <p:cNvSpPr>
              <a:spLocks noChangeArrowheads="1"/>
            </p:cNvSpPr>
            <p:nvPr/>
          </p:nvSpPr>
          <p:spPr bwMode="auto">
            <a:xfrm>
              <a:off x="503" y="1413"/>
              <a:ext cx="9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2000">
                  <a:solidFill>
                    <a:schemeClr val="tx1"/>
                  </a:solidFill>
                  <a:latin typeface="Century Gothic" panose="020B0502020202020204" pitchFamily="34" charset="0"/>
                </a:rPr>
                <a:t>(</a:t>
              </a:r>
              <a:r>
                <a:rPr lang="en-US" altLang="en-US" sz="2000" i="1">
                  <a:solidFill>
                    <a:schemeClr val="tx1"/>
                  </a:solidFill>
                  <a:latin typeface="Century Gothic" panose="020B0502020202020204" pitchFamily="34" charset="0"/>
                </a:rPr>
                <a:t>I/P</a:t>
              </a:r>
              <a:r>
                <a:rPr lang="en-US" altLang="en-US" sz="2000" i="1" baseline="-25000">
                  <a:solidFill>
                    <a:schemeClr val="tx1"/>
                  </a:solidFill>
                  <a:latin typeface="Century Gothic" panose="020B0502020202020204" pitchFamily="34" charset="0"/>
                </a:rPr>
                <a:t>C</a:t>
              </a:r>
              <a:r>
                <a:rPr lang="en-US" altLang="en-US" sz="2000">
                  <a:solidFill>
                    <a:schemeClr val="tx1"/>
                  </a:solidFill>
                  <a:latin typeface="Century Gothic" panose="020B0502020202020204" pitchFamily="34" charset="0"/>
                </a:rPr>
                <a:t>) = 40</a:t>
              </a:r>
            </a:p>
          </p:txBody>
        </p:sp>
        <p:sp>
          <p:nvSpPr>
            <p:cNvPr id="72718" name="Line 7">
              <a:extLst>
                <a:ext uri="{FF2B5EF4-FFF2-40B4-BE49-F238E27FC236}">
                  <a16:creationId xmlns:a16="http://schemas.microsoft.com/office/drawing/2014/main" id="{7379DAEE-6E10-0B49-91D4-C11FE49E0738}"/>
                </a:ext>
              </a:extLst>
            </p:cNvPr>
            <p:cNvSpPr>
              <a:spLocks noChangeShapeType="1"/>
            </p:cNvSpPr>
            <p:nvPr/>
          </p:nvSpPr>
          <p:spPr bwMode="auto">
            <a:xfrm>
              <a:off x="1374" y="1192"/>
              <a:ext cx="9" cy="2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9" name="Line 8">
              <a:extLst>
                <a:ext uri="{FF2B5EF4-FFF2-40B4-BE49-F238E27FC236}">
                  <a16:creationId xmlns:a16="http://schemas.microsoft.com/office/drawing/2014/main" id="{E2F40D6A-6788-874C-A461-1E9BD27E5BBC}"/>
                </a:ext>
              </a:extLst>
            </p:cNvPr>
            <p:cNvSpPr>
              <a:spLocks noChangeShapeType="1"/>
            </p:cNvSpPr>
            <p:nvPr/>
          </p:nvSpPr>
          <p:spPr bwMode="auto">
            <a:xfrm>
              <a:off x="1392" y="3676"/>
              <a:ext cx="26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0" name="Rectangle 9">
              <a:extLst>
                <a:ext uri="{FF2B5EF4-FFF2-40B4-BE49-F238E27FC236}">
                  <a16:creationId xmlns:a16="http://schemas.microsoft.com/office/drawing/2014/main" id="{BFC044D8-9050-744A-B672-6A3C67811B8A}"/>
                </a:ext>
              </a:extLst>
            </p:cNvPr>
            <p:cNvSpPr>
              <a:spLocks noChangeArrowheads="1"/>
            </p:cNvSpPr>
            <p:nvPr/>
          </p:nvSpPr>
          <p:spPr bwMode="auto">
            <a:xfrm>
              <a:off x="4139" y="3567"/>
              <a:ext cx="7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Food (X)</a:t>
              </a:r>
            </a:p>
          </p:txBody>
        </p:sp>
        <p:sp>
          <p:nvSpPr>
            <p:cNvPr id="72721" name="Rectangle 10">
              <a:extLst>
                <a:ext uri="{FF2B5EF4-FFF2-40B4-BE49-F238E27FC236}">
                  <a16:creationId xmlns:a16="http://schemas.microsoft.com/office/drawing/2014/main" id="{0C52B8B4-EFA2-A44F-9107-40601EF06E2B}"/>
                </a:ext>
              </a:extLst>
            </p:cNvPr>
            <p:cNvSpPr>
              <a:spLocks noChangeArrowheads="1"/>
            </p:cNvSpPr>
            <p:nvPr/>
          </p:nvSpPr>
          <p:spPr bwMode="auto">
            <a:xfrm>
              <a:off x="222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40</a:t>
              </a:r>
            </a:p>
          </p:txBody>
        </p:sp>
        <p:sp>
          <p:nvSpPr>
            <p:cNvPr id="72722" name="Rectangle 11">
              <a:extLst>
                <a:ext uri="{FF2B5EF4-FFF2-40B4-BE49-F238E27FC236}">
                  <a16:creationId xmlns:a16="http://schemas.microsoft.com/office/drawing/2014/main" id="{B7F5F394-9E9F-7446-9B96-D1A1D700C0C4}"/>
                </a:ext>
              </a:extLst>
            </p:cNvPr>
            <p:cNvSpPr>
              <a:spLocks noChangeArrowheads="1"/>
            </p:cNvSpPr>
            <p:nvPr/>
          </p:nvSpPr>
          <p:spPr bwMode="auto">
            <a:xfrm>
              <a:off x="276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60</a:t>
              </a:r>
            </a:p>
          </p:txBody>
        </p:sp>
        <p:sp>
          <p:nvSpPr>
            <p:cNvPr id="72723" name="Rectangle 12">
              <a:extLst>
                <a:ext uri="{FF2B5EF4-FFF2-40B4-BE49-F238E27FC236}">
                  <a16:creationId xmlns:a16="http://schemas.microsoft.com/office/drawing/2014/main" id="{87E58D63-F1AD-1444-B886-17F299355488}"/>
                </a:ext>
              </a:extLst>
            </p:cNvPr>
            <p:cNvSpPr>
              <a:spLocks noChangeArrowheads="1"/>
            </p:cNvSpPr>
            <p:nvPr/>
          </p:nvSpPr>
          <p:spPr bwMode="auto">
            <a:xfrm>
              <a:off x="3300" y="3695"/>
              <a:ext cx="7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80 = (</a:t>
              </a:r>
              <a:r>
                <a:rPr lang="en-US" altLang="en-US" sz="1800" i="1">
                  <a:solidFill>
                    <a:schemeClr val="tx1"/>
                  </a:solidFill>
                  <a:latin typeface="Century Gothic" panose="020B0502020202020204" pitchFamily="34" charset="0"/>
                </a:rPr>
                <a:t>I/P</a:t>
              </a:r>
              <a:r>
                <a:rPr lang="en-US" altLang="en-US" sz="1800" i="1" baseline="-25000">
                  <a:solidFill>
                    <a:schemeClr val="tx1"/>
                  </a:solidFill>
                  <a:latin typeface="Century Gothic" panose="020B0502020202020204" pitchFamily="34" charset="0"/>
                </a:rPr>
                <a:t>F</a:t>
              </a:r>
              <a:r>
                <a:rPr lang="en-US" altLang="en-US" sz="1800">
                  <a:solidFill>
                    <a:schemeClr val="tx1"/>
                  </a:solidFill>
                  <a:latin typeface="Century Gothic" panose="020B0502020202020204" pitchFamily="34" charset="0"/>
                </a:rPr>
                <a:t>)</a:t>
              </a:r>
            </a:p>
          </p:txBody>
        </p:sp>
        <p:sp>
          <p:nvSpPr>
            <p:cNvPr id="72724" name="Rectangle 13">
              <a:extLst>
                <a:ext uri="{FF2B5EF4-FFF2-40B4-BE49-F238E27FC236}">
                  <a16:creationId xmlns:a16="http://schemas.microsoft.com/office/drawing/2014/main" id="{C49591A7-7B0A-1A42-A6FD-07697BEFADCE}"/>
                </a:ext>
              </a:extLst>
            </p:cNvPr>
            <p:cNvSpPr>
              <a:spLocks noChangeArrowheads="1"/>
            </p:cNvSpPr>
            <p:nvPr/>
          </p:nvSpPr>
          <p:spPr bwMode="auto">
            <a:xfrm>
              <a:off x="168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20</a:t>
              </a:r>
            </a:p>
          </p:txBody>
        </p:sp>
        <p:sp>
          <p:nvSpPr>
            <p:cNvPr id="72725" name="Rectangle 14">
              <a:extLst>
                <a:ext uri="{FF2B5EF4-FFF2-40B4-BE49-F238E27FC236}">
                  <a16:creationId xmlns:a16="http://schemas.microsoft.com/office/drawing/2014/main" id="{047C70EB-3CF4-244C-8333-F9D91B0582BB}"/>
                </a:ext>
              </a:extLst>
            </p:cNvPr>
            <p:cNvSpPr>
              <a:spLocks noChangeArrowheads="1"/>
            </p:cNvSpPr>
            <p:nvPr/>
          </p:nvSpPr>
          <p:spPr bwMode="auto">
            <a:xfrm>
              <a:off x="1092" y="312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10</a:t>
              </a:r>
            </a:p>
          </p:txBody>
        </p:sp>
        <p:sp>
          <p:nvSpPr>
            <p:cNvPr id="72726" name="Rectangle 15">
              <a:extLst>
                <a:ext uri="{FF2B5EF4-FFF2-40B4-BE49-F238E27FC236}">
                  <a16:creationId xmlns:a16="http://schemas.microsoft.com/office/drawing/2014/main" id="{B8DD81AC-D513-6E45-B80E-C09E780F7C11}"/>
                </a:ext>
              </a:extLst>
            </p:cNvPr>
            <p:cNvSpPr>
              <a:spLocks noChangeArrowheads="1"/>
            </p:cNvSpPr>
            <p:nvPr/>
          </p:nvSpPr>
          <p:spPr bwMode="auto">
            <a:xfrm>
              <a:off x="1092" y="255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20</a:t>
              </a:r>
            </a:p>
          </p:txBody>
        </p:sp>
        <p:sp>
          <p:nvSpPr>
            <p:cNvPr id="72727" name="Rectangle 16">
              <a:extLst>
                <a:ext uri="{FF2B5EF4-FFF2-40B4-BE49-F238E27FC236}">
                  <a16:creationId xmlns:a16="http://schemas.microsoft.com/office/drawing/2014/main" id="{529F68F2-5B80-C047-B679-7D4413F03F93}"/>
                </a:ext>
              </a:extLst>
            </p:cNvPr>
            <p:cNvSpPr>
              <a:spLocks noChangeArrowheads="1"/>
            </p:cNvSpPr>
            <p:nvPr/>
          </p:nvSpPr>
          <p:spPr bwMode="auto">
            <a:xfrm>
              <a:off x="1092" y="1983"/>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30</a:t>
              </a:r>
            </a:p>
          </p:txBody>
        </p:sp>
        <p:sp>
          <p:nvSpPr>
            <p:cNvPr id="72728" name="Rectangle 17">
              <a:extLst>
                <a:ext uri="{FF2B5EF4-FFF2-40B4-BE49-F238E27FC236}">
                  <a16:creationId xmlns:a16="http://schemas.microsoft.com/office/drawing/2014/main" id="{E1D45AAB-CBBA-214E-9E6A-D9C2D291D183}"/>
                </a:ext>
              </a:extLst>
            </p:cNvPr>
            <p:cNvSpPr>
              <a:spLocks noChangeArrowheads="1"/>
            </p:cNvSpPr>
            <p:nvPr/>
          </p:nvSpPr>
          <p:spPr bwMode="auto">
            <a:xfrm>
              <a:off x="1188" y="3695"/>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0</a:t>
              </a:r>
            </a:p>
          </p:txBody>
        </p:sp>
        <p:sp>
          <p:nvSpPr>
            <p:cNvPr id="72729" name="Rectangle 36">
              <a:extLst>
                <a:ext uri="{FF2B5EF4-FFF2-40B4-BE49-F238E27FC236}">
                  <a16:creationId xmlns:a16="http://schemas.microsoft.com/office/drawing/2014/main" id="{9BFB67E0-879F-2B48-A761-408F1F42C9B5}"/>
                </a:ext>
              </a:extLst>
            </p:cNvPr>
            <p:cNvSpPr>
              <a:spLocks noChangeArrowheads="1"/>
            </p:cNvSpPr>
            <p:nvPr/>
          </p:nvSpPr>
          <p:spPr bwMode="auto">
            <a:xfrm>
              <a:off x="348" y="1111"/>
              <a:ext cx="9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800">
                  <a:solidFill>
                    <a:schemeClr val="tx1"/>
                  </a:solidFill>
                  <a:latin typeface="Century Gothic" panose="020B0502020202020204" pitchFamily="34" charset="0"/>
                </a:rPr>
                <a:t>Clothing (Y)</a:t>
              </a:r>
              <a:endParaRPr lang="en-US" altLang="en-US" sz="1600">
                <a:solidFill>
                  <a:schemeClr val="tx1"/>
                </a:solidFill>
                <a:latin typeface="Century Gothic" panose="020B0502020202020204" pitchFamily="34" charset="0"/>
              </a:endParaRPr>
            </a:p>
          </p:txBody>
        </p:sp>
      </p:grpSp>
      <p:sp>
        <p:nvSpPr>
          <p:cNvPr id="38" name="Rectangle 37">
            <a:extLst>
              <a:ext uri="{FF2B5EF4-FFF2-40B4-BE49-F238E27FC236}">
                <a16:creationId xmlns:a16="http://schemas.microsoft.com/office/drawing/2014/main" id="{6A4B2A99-FBDF-F74F-9C73-0F05D0E4DCF3}"/>
              </a:ext>
            </a:extLst>
          </p:cNvPr>
          <p:cNvSpPr/>
          <p:nvPr/>
        </p:nvSpPr>
        <p:spPr>
          <a:xfrm>
            <a:off x="4760196" y="3892551"/>
            <a:ext cx="3527277" cy="646331"/>
          </a:xfrm>
          <a:prstGeom prst="rect">
            <a:avLst/>
          </a:prstGeom>
        </p:spPr>
        <p:txBody>
          <a:bodyPr wrap="square">
            <a:spAutoFit/>
          </a:bodyPr>
          <a:lstStyle/>
          <a:p>
            <a:pPr>
              <a:lnSpc>
                <a:spcPct val="90000"/>
              </a:lnSpc>
              <a:defRPr/>
            </a:pPr>
            <a:r>
              <a:rPr lang="en-US" sz="2000" dirty="0">
                <a:latin typeface="+mj-lt"/>
              </a:rPr>
              <a:t>Y changes to 0 from 40 when X changes to 80 from 0.</a:t>
            </a:r>
          </a:p>
        </p:txBody>
      </p:sp>
      <p:sp>
        <p:nvSpPr>
          <p:cNvPr id="5" name="Rectangle 4">
            <a:extLst>
              <a:ext uri="{FF2B5EF4-FFF2-40B4-BE49-F238E27FC236}">
                <a16:creationId xmlns:a16="http://schemas.microsoft.com/office/drawing/2014/main" id="{CF6CEA0F-7F16-9840-97D8-4813572F4253}"/>
              </a:ext>
            </a:extLst>
          </p:cNvPr>
          <p:cNvSpPr>
            <a:spLocks noChangeArrowheads="1"/>
          </p:cNvSpPr>
          <p:nvPr/>
        </p:nvSpPr>
        <p:spPr bwMode="auto">
          <a:xfrm>
            <a:off x="5050709" y="2244727"/>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900" b="1">
                <a:solidFill>
                  <a:srgbClr val="8D7DFF"/>
                </a:solidFill>
                <a:latin typeface="Verdana" panose="020B0604030504040204" pitchFamily="34" charset="0"/>
              </a:defRPr>
            </a:lvl1pPr>
            <a:lvl2pPr>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lvl="1"/>
            <a:r>
              <a:rPr lang="en-US" altLang="en-US" sz="1600" dirty="0">
                <a:solidFill>
                  <a:schemeClr val="tx1"/>
                </a:solidFill>
              </a:rPr>
              <a:t>P</a:t>
            </a:r>
            <a:r>
              <a:rPr lang="en-US" altLang="en-US" sz="1600" baseline="-25000" dirty="0">
                <a:solidFill>
                  <a:schemeClr val="tx1"/>
                </a:solidFill>
              </a:rPr>
              <a:t>F</a:t>
            </a:r>
            <a:r>
              <a:rPr lang="en-US" altLang="en-US" sz="1600" dirty="0">
                <a:solidFill>
                  <a:schemeClr val="tx1"/>
                </a:solidFill>
              </a:rPr>
              <a:t> = $1, P</a:t>
            </a:r>
            <a:r>
              <a:rPr lang="en-US" altLang="en-US" sz="1600" baseline="-25000" dirty="0">
                <a:solidFill>
                  <a:schemeClr val="tx1"/>
                </a:solidFill>
              </a:rPr>
              <a:t>C</a:t>
            </a:r>
            <a:r>
              <a:rPr lang="en-US" altLang="en-US" sz="1600" dirty="0">
                <a:solidFill>
                  <a:schemeClr val="tx1"/>
                </a:solidFill>
              </a:rPr>
              <a:t> = $2, I = 80</a:t>
            </a:r>
          </a:p>
        </p:txBody>
      </p:sp>
      <p:sp>
        <p:nvSpPr>
          <p:cNvPr id="37" name="Slide Number Placeholder 3">
            <a:extLst>
              <a:ext uri="{FF2B5EF4-FFF2-40B4-BE49-F238E27FC236}">
                <a16:creationId xmlns:a16="http://schemas.microsoft.com/office/drawing/2014/main" id="{D58B750F-C2E7-9745-8DAB-F919744DAE02}"/>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36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C984C2E-467E-9D4A-91E1-59E7B46ACCE1}"/>
                  </a:ext>
                </a:extLst>
              </p:cNvPr>
              <p:cNvSpPr/>
              <p:nvPr/>
            </p:nvSpPr>
            <p:spPr>
              <a:xfrm>
                <a:off x="4760195" y="2726667"/>
                <a:ext cx="4949669" cy="1088406"/>
              </a:xfrm>
              <a:prstGeom prst="rect">
                <a:avLst/>
              </a:prstGeom>
              <a:solidFill>
                <a:srgbClr val="00B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Times New Roman" panose="02020603050405020304" pitchFamily="18" charset="0"/>
                    <a:cs typeface="Times New Roman" panose="02020603050405020304" pitchFamily="18" charset="0"/>
                  </a:rPr>
                  <a:t>Slope = </a:t>
                </a:r>
                <a14:m>
                  <m:oMath xmlns:m="http://schemas.openxmlformats.org/officeDocument/2006/math">
                    <m:f>
                      <m:fPr>
                        <m:ctrlPr>
                          <a:rPr lang="en-US" sz="3000" i="1">
                            <a:latin typeface="Cambria Math" panose="02040503050406030204" pitchFamily="18" charset="0"/>
                          </a:rPr>
                        </m:ctrlPr>
                      </m:fPr>
                      <m:num>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𝑌</m:t>
                        </m:r>
                      </m:num>
                      <m:den>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𝑋</m:t>
                        </m:r>
                      </m:den>
                    </m:f>
                    <m:r>
                      <a:rPr lang="en-US" sz="3000" i="1">
                        <a:latin typeface="Cambria Math" panose="02040503050406030204" pitchFamily="18" charset="0"/>
                        <a:ea typeface="Cambria Math" panose="02040503050406030204" pitchFamily="18" charset="0"/>
                      </a:rPr>
                      <m:t> </m:t>
                    </m:r>
                  </m:oMath>
                </a14:m>
                <a:r>
                  <a:rPr lang="en-US" sz="30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3000" i="1" smtClean="0">
                            <a:latin typeface="Cambria Math" panose="02040503050406030204" pitchFamily="18" charset="0"/>
                          </a:rPr>
                        </m:ctrlPr>
                      </m:fPr>
                      <m:num>
                        <m:r>
                          <a:rPr lang="en-US" sz="300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𝐶</m:t>
                        </m:r>
                      </m:num>
                      <m:den>
                        <m:r>
                          <a:rPr lang="en-US" sz="300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𝐹</m:t>
                        </m:r>
                      </m:den>
                    </m:f>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0−40</m:t>
                        </m:r>
                      </m:num>
                      <m:den>
                        <m:r>
                          <a:rPr lang="en-US" sz="3000" b="0" i="1" smtClean="0">
                            <a:latin typeface="Cambria Math" panose="02040503050406030204" pitchFamily="18" charset="0"/>
                          </a:rPr>
                          <m:t>80−0</m:t>
                        </m:r>
                      </m:den>
                    </m:f>
                    <m:r>
                      <a:rPr lang="en-US" sz="3000" b="0" i="1" smtClean="0">
                        <a:latin typeface="Cambria Math" panose="02040503050406030204" pitchFamily="18" charset="0"/>
                      </a:rPr>
                      <m:t>=</m:t>
                    </m:r>
                    <m:r>
                      <a:rPr lang="en-US" sz="3000" i="1">
                        <a:latin typeface="Cambria Math" panose="02040503050406030204" pitchFamily="18" charset="0"/>
                      </a:rPr>
                      <m:t>−</m:t>
                    </m:r>
                    <m:f>
                      <m:fPr>
                        <m:ctrlPr>
                          <a:rPr lang="en-US" sz="3000" i="1">
                            <a:latin typeface="Cambria Math" panose="02040503050406030204" pitchFamily="18" charset="0"/>
                          </a:rPr>
                        </m:ctrlPr>
                      </m:fPr>
                      <m:num>
                        <m:r>
                          <a:rPr lang="en-US" sz="3000" b="0" i="1" smtClean="0">
                            <a:latin typeface="Cambria Math" panose="02040503050406030204" pitchFamily="18" charset="0"/>
                          </a:rPr>
                          <m:t>1</m:t>
                        </m:r>
                      </m:num>
                      <m:den>
                        <m:r>
                          <a:rPr lang="en-US" sz="3000" b="0" i="1" smtClean="0">
                            <a:latin typeface="Cambria Math" panose="02040503050406030204" pitchFamily="18" charset="0"/>
                          </a:rPr>
                          <m:t>2</m:t>
                        </m:r>
                      </m:den>
                    </m:f>
                  </m:oMath>
                </a14:m>
                <a:endParaRPr lang="en-US" sz="3000" dirty="0">
                  <a:latin typeface="Times New Roman" panose="02020603050405020304" pitchFamily="18" charset="0"/>
                  <a:cs typeface="Times New Roman" panose="02020603050405020304" pitchFamily="18" charset="0"/>
                </a:endParaRPr>
              </a:p>
            </p:txBody>
          </p:sp>
        </mc:Choice>
        <mc:Fallback xmlns="">
          <p:sp>
            <p:nvSpPr>
              <p:cNvPr id="39" name="Rectangle 38">
                <a:extLst>
                  <a:ext uri="{FF2B5EF4-FFF2-40B4-BE49-F238E27FC236}">
                    <a16:creationId xmlns:a16="http://schemas.microsoft.com/office/drawing/2014/main" id="{4C984C2E-467E-9D4A-91E1-59E7B46ACCE1}"/>
                  </a:ext>
                </a:extLst>
              </p:cNvPr>
              <p:cNvSpPr>
                <a:spLocks noRot="1" noChangeAspect="1" noMove="1" noResize="1" noEditPoints="1" noAdjustHandles="1" noChangeArrowheads="1" noChangeShapeType="1" noTextEdit="1"/>
              </p:cNvSpPr>
              <p:nvPr/>
            </p:nvSpPr>
            <p:spPr>
              <a:xfrm>
                <a:off x="4760195" y="2726667"/>
                <a:ext cx="4949669" cy="1088406"/>
              </a:xfrm>
              <a:prstGeom prst="rect">
                <a:avLst/>
              </a:prstGeom>
              <a:blipFill>
                <a:blip r:embed="rId3"/>
                <a:stretch>
                  <a:fillRect l="-51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6355A7C-195C-D7D7-48E9-1419723C08D9}"/>
              </a:ext>
            </a:extLst>
          </p:cNvPr>
          <p:cNvCxnSpPr/>
          <p:nvPr/>
        </p:nvCxnSpPr>
        <p:spPr>
          <a:xfrm>
            <a:off x="2627453" y="3562351"/>
            <a:ext cx="0" cy="202882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F222911-1769-C39D-ED64-007A5BA18CBF}"/>
              </a:ext>
            </a:extLst>
          </p:cNvPr>
          <p:cNvCxnSpPr>
            <a:cxnSpLocks/>
          </p:cNvCxnSpPr>
          <p:nvPr/>
        </p:nvCxnSpPr>
        <p:spPr>
          <a:xfrm>
            <a:off x="2627453" y="6068788"/>
            <a:ext cx="231848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ounded Rectangular Callout 1">
            <a:extLst>
              <a:ext uri="{FF2B5EF4-FFF2-40B4-BE49-F238E27FC236}">
                <a16:creationId xmlns:a16="http://schemas.microsoft.com/office/drawing/2014/main" id="{C45EF482-9C1D-7513-1C81-4CDCD5F51C3A}"/>
              </a:ext>
            </a:extLst>
          </p:cNvPr>
          <p:cNvSpPr/>
          <p:nvPr/>
        </p:nvSpPr>
        <p:spPr>
          <a:xfrm>
            <a:off x="8287473" y="4270095"/>
            <a:ext cx="2222340" cy="1426621"/>
          </a:xfrm>
          <a:prstGeom prst="wedgeRoundRectCallout">
            <a:avLst>
              <a:gd name="adj1" fmla="val -90624"/>
              <a:gd name="adj2" fmla="val -10202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@u: Does this look familiar? Is this “MRS”?</a:t>
            </a:r>
          </a:p>
        </p:txBody>
      </p:sp>
    </p:spTree>
    <p:extLst>
      <p:ext uri="{BB962C8B-B14F-4D97-AF65-F5344CB8AC3E}">
        <p14:creationId xmlns:p14="http://schemas.microsoft.com/office/powerpoint/2010/main" val="14238004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Right)">
                                      <p:cBhvr>
                                        <p:cTn id="15" dur="10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84338"/>
                                        </p:tgtEl>
                                        <p:attrNameLst>
                                          <p:attrName>style.visibility</p:attrName>
                                        </p:attrNameLst>
                                      </p:cBhvr>
                                      <p:to>
                                        <p:strVal val="visible"/>
                                      </p:to>
                                    </p:set>
                                    <p:animEffect transition="in" filter="strips(downRight)">
                                      <p:cBhvr>
                                        <p:cTn id="20" dur="1000"/>
                                        <p:tgtEl>
                                          <p:spTgt spid="18433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blinds(horizontal)">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6">
            <a:extLst>
              <a:ext uri="{FF2B5EF4-FFF2-40B4-BE49-F238E27FC236}">
                <a16:creationId xmlns:a16="http://schemas.microsoft.com/office/drawing/2014/main" id="{8C550EE7-7441-2F4A-BF06-9ABFFD767C7D}"/>
              </a:ext>
            </a:extLst>
          </p:cNvPr>
          <p:cNvSpPr>
            <a:spLocks noGrp="1" noChangeArrowheads="1"/>
          </p:cNvSpPr>
          <p:nvPr>
            <p:ph type="title"/>
          </p:nvPr>
        </p:nvSpPr>
        <p:spPr/>
        <p:txBody>
          <a:bodyPr/>
          <a:lstStyle/>
          <a:p>
            <a:pPr eaLnBrk="1" hangingPunct="1"/>
            <a:r>
              <a:rPr lang="en-US" altLang="en-US" dirty="0"/>
              <a:t>The Budget Line – specification </a:t>
            </a:r>
          </a:p>
        </p:txBody>
      </p:sp>
      <p:graphicFrame>
        <p:nvGraphicFramePr>
          <p:cNvPr id="73734" name="Object 7">
            <a:extLst>
              <a:ext uri="{FF2B5EF4-FFF2-40B4-BE49-F238E27FC236}">
                <a16:creationId xmlns:a16="http://schemas.microsoft.com/office/drawing/2014/main" id="{10DDDEA6-9450-0048-A4D7-A0F0B98A7BBF}"/>
              </a:ext>
            </a:extLst>
          </p:cNvPr>
          <p:cNvGraphicFramePr>
            <a:graphicFrameLocks noGrp="1" noChangeAspect="1"/>
          </p:cNvGraphicFramePr>
          <p:nvPr>
            <p:ph idx="1"/>
            <p:extLst>
              <p:ext uri="{D42A27DB-BD31-4B8C-83A1-F6EECF244321}">
                <p14:modId xmlns:p14="http://schemas.microsoft.com/office/powerpoint/2010/main" val="2939062589"/>
              </p:ext>
            </p:extLst>
          </p:nvPr>
        </p:nvGraphicFramePr>
        <p:xfrm>
          <a:off x="3313963" y="2455228"/>
          <a:ext cx="4346575" cy="3956050"/>
        </p:xfrm>
        <a:graphic>
          <a:graphicData uri="http://schemas.openxmlformats.org/presentationml/2006/ole">
            <mc:AlternateContent xmlns:mc="http://schemas.openxmlformats.org/markup-compatibility/2006">
              <mc:Choice xmlns:v="urn:schemas-microsoft-com:vml" Requires="v">
                <p:oleObj name="Equation" r:id="rId2" imgW="22821900" imgH="20777200" progId="Equation.3">
                  <p:embed/>
                </p:oleObj>
              </mc:Choice>
              <mc:Fallback>
                <p:oleObj name="Equation" r:id="rId2" imgW="22821900" imgH="20777200" progId="Equation.3">
                  <p:embed/>
                  <p:pic>
                    <p:nvPicPr>
                      <p:cNvPr id="73734" name="Object 7">
                        <a:extLst>
                          <a:ext uri="{FF2B5EF4-FFF2-40B4-BE49-F238E27FC236}">
                            <a16:creationId xmlns:a16="http://schemas.microsoft.com/office/drawing/2014/main" id="{10DDDEA6-9450-0048-A4D7-A0F0B98A7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963" y="2455228"/>
                        <a:ext cx="4346575" cy="3956050"/>
                      </a:xfrm>
                      <a:prstGeom prst="rect">
                        <a:avLst/>
                      </a:prstGeom>
                      <a:solidFill>
                        <a:srgbClr val="CCCCFF"/>
                      </a:solidFill>
                      <a:ln w="9525">
                        <a:solidFill>
                          <a:schemeClr val="tx1"/>
                        </a:solidFill>
                        <a:miter lim="800000"/>
                        <a:headEnd/>
                        <a:tailEnd/>
                      </a:ln>
                    </p:spPr>
                  </p:pic>
                </p:oleObj>
              </mc:Fallback>
            </mc:AlternateContent>
          </a:graphicData>
        </a:graphic>
      </p:graphicFrame>
      <p:sp>
        <p:nvSpPr>
          <p:cNvPr id="7" name="Slide Number Placeholder 3">
            <a:extLst>
              <a:ext uri="{FF2B5EF4-FFF2-40B4-BE49-F238E27FC236}">
                <a16:creationId xmlns:a16="http://schemas.microsoft.com/office/drawing/2014/main" id="{C3623AD5-5E7D-C448-8285-9D7DB9F2B3EF}"/>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en-US" sz="36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2" name="Oval Callout 1">
            <a:extLst>
              <a:ext uri="{FF2B5EF4-FFF2-40B4-BE49-F238E27FC236}">
                <a16:creationId xmlns:a16="http://schemas.microsoft.com/office/drawing/2014/main" id="{3B645B9D-CBBD-D44E-BA35-E9E62A6FF763}"/>
              </a:ext>
            </a:extLst>
          </p:cNvPr>
          <p:cNvSpPr/>
          <p:nvPr/>
        </p:nvSpPr>
        <p:spPr>
          <a:xfrm>
            <a:off x="7961585" y="3121572"/>
            <a:ext cx="3704897" cy="1986456"/>
          </a:xfrm>
          <a:prstGeom prst="wedgeEllipseCallout">
            <a:avLst>
              <a:gd name="adj1" fmla="val -48663"/>
              <a:gd name="adj2" fmla="val 609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highlight>
                  <a:srgbClr val="FFFF00"/>
                </a:highlight>
              </a:rPr>
              <a:t>@u: what’s this formula about?</a:t>
            </a:r>
          </a:p>
          <a:p>
            <a:pPr algn="ctr"/>
            <a:r>
              <a:rPr lang="en-US" sz="3200" dirty="0">
                <a:solidFill>
                  <a:schemeClr val="tx1"/>
                </a:solidFill>
                <a:highlight>
                  <a:srgbClr val="FFFF00"/>
                </a:highlight>
              </a:rPr>
              <a:t>y = a + bx</a:t>
            </a:r>
          </a:p>
        </p:txBody>
      </p:sp>
    </p:spTree>
    <p:extLst>
      <p:ext uri="{BB962C8B-B14F-4D97-AF65-F5344CB8AC3E}">
        <p14:creationId xmlns:p14="http://schemas.microsoft.com/office/powerpoint/2010/main" val="3561392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52">
            <a:extLst>
              <a:ext uri="{FF2B5EF4-FFF2-40B4-BE49-F238E27FC236}">
                <a16:creationId xmlns:a16="http://schemas.microsoft.com/office/drawing/2014/main" id="{26D4EE24-35A8-3345-AF76-0D45B89C492A}"/>
              </a:ext>
            </a:extLst>
          </p:cNvPr>
          <p:cNvSpPr>
            <a:spLocks noGrp="1" noChangeArrowheads="1"/>
          </p:cNvSpPr>
          <p:nvPr>
            <p:ph type="title"/>
          </p:nvPr>
        </p:nvSpPr>
        <p:spPr/>
        <p:txBody>
          <a:bodyPr/>
          <a:lstStyle/>
          <a:p>
            <a:r>
              <a:rPr lang="en-US" altLang="en-US" dirty="0"/>
              <a:t>The Budget Line – method 2</a:t>
            </a:r>
          </a:p>
        </p:txBody>
      </p:sp>
      <p:sp>
        <p:nvSpPr>
          <p:cNvPr id="184338" name="Line 18">
            <a:extLst>
              <a:ext uri="{FF2B5EF4-FFF2-40B4-BE49-F238E27FC236}">
                <a16:creationId xmlns:a16="http://schemas.microsoft.com/office/drawing/2014/main" id="{94A40794-A80F-BC46-B294-9D11DA2D5B09}"/>
              </a:ext>
            </a:extLst>
          </p:cNvPr>
          <p:cNvSpPr>
            <a:spLocks noChangeShapeType="1"/>
          </p:cNvSpPr>
          <p:nvPr/>
        </p:nvSpPr>
        <p:spPr bwMode="auto">
          <a:xfrm>
            <a:off x="2342434" y="2836863"/>
            <a:ext cx="3048000" cy="3367088"/>
          </a:xfrm>
          <a:prstGeom prst="line">
            <a:avLst/>
          </a:prstGeom>
          <a:noFill/>
          <a:ln w="50800">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 name="Group 41">
            <a:extLst>
              <a:ext uri="{FF2B5EF4-FFF2-40B4-BE49-F238E27FC236}">
                <a16:creationId xmlns:a16="http://schemas.microsoft.com/office/drawing/2014/main" id="{59FA1347-33D0-6548-9EB7-F7572FF98179}"/>
              </a:ext>
            </a:extLst>
          </p:cNvPr>
          <p:cNvGrpSpPr>
            <a:grpSpLocks/>
          </p:cNvGrpSpPr>
          <p:nvPr/>
        </p:nvGrpSpPr>
        <p:grpSpPr bwMode="auto">
          <a:xfrm>
            <a:off x="2274172" y="2503488"/>
            <a:ext cx="3590925" cy="3773488"/>
            <a:chOff x="1344" y="1415"/>
            <a:chExt cx="2262" cy="2377"/>
          </a:xfrm>
        </p:grpSpPr>
        <p:sp>
          <p:nvSpPr>
            <p:cNvPr id="72730" name="Oval 19">
              <a:extLst>
                <a:ext uri="{FF2B5EF4-FFF2-40B4-BE49-F238E27FC236}">
                  <a16:creationId xmlns:a16="http://schemas.microsoft.com/office/drawing/2014/main" id="{29640484-F207-694D-A202-FDC3BEA53AC0}"/>
                </a:ext>
              </a:extLst>
            </p:cNvPr>
            <p:cNvSpPr>
              <a:spLocks noChangeArrowheads="1"/>
            </p:cNvSpPr>
            <p:nvPr/>
          </p:nvSpPr>
          <p:spPr bwMode="auto">
            <a:xfrm>
              <a:off x="1344" y="158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1" name="Oval 20">
              <a:extLst>
                <a:ext uri="{FF2B5EF4-FFF2-40B4-BE49-F238E27FC236}">
                  <a16:creationId xmlns:a16="http://schemas.microsoft.com/office/drawing/2014/main" id="{F0C0223A-1CF3-6F49-93A2-7B390B3CD690}"/>
                </a:ext>
              </a:extLst>
            </p:cNvPr>
            <p:cNvSpPr>
              <a:spLocks noChangeArrowheads="1"/>
            </p:cNvSpPr>
            <p:nvPr/>
          </p:nvSpPr>
          <p:spPr bwMode="auto">
            <a:xfrm>
              <a:off x="1872" y="2160"/>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2" name="Oval 21">
              <a:extLst>
                <a:ext uri="{FF2B5EF4-FFF2-40B4-BE49-F238E27FC236}">
                  <a16:creationId xmlns:a16="http://schemas.microsoft.com/office/drawing/2014/main" id="{DBC5477C-C118-A945-82AE-0F685F8222F9}"/>
                </a:ext>
              </a:extLst>
            </p:cNvPr>
            <p:cNvSpPr>
              <a:spLocks noChangeArrowheads="1"/>
            </p:cNvSpPr>
            <p:nvPr/>
          </p:nvSpPr>
          <p:spPr bwMode="auto">
            <a:xfrm>
              <a:off x="2352" y="2688"/>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3" name="Oval 22">
              <a:extLst>
                <a:ext uri="{FF2B5EF4-FFF2-40B4-BE49-F238E27FC236}">
                  <a16:creationId xmlns:a16="http://schemas.microsoft.com/office/drawing/2014/main" id="{133AF5C0-C47E-8648-87AD-65402AE80850}"/>
                </a:ext>
              </a:extLst>
            </p:cNvPr>
            <p:cNvSpPr>
              <a:spLocks noChangeArrowheads="1"/>
            </p:cNvSpPr>
            <p:nvPr/>
          </p:nvSpPr>
          <p:spPr bwMode="auto">
            <a:xfrm>
              <a:off x="2880" y="326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4" name="Oval 23">
              <a:extLst>
                <a:ext uri="{FF2B5EF4-FFF2-40B4-BE49-F238E27FC236}">
                  <a16:creationId xmlns:a16="http://schemas.microsoft.com/office/drawing/2014/main" id="{DC267FC5-C8A2-8247-8101-322E0F437A4E}"/>
                </a:ext>
              </a:extLst>
            </p:cNvPr>
            <p:cNvSpPr>
              <a:spLocks noChangeArrowheads="1"/>
            </p:cNvSpPr>
            <p:nvPr/>
          </p:nvSpPr>
          <p:spPr bwMode="auto">
            <a:xfrm>
              <a:off x="3264" y="3696"/>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5" name="Rectangle 24">
              <a:extLst>
                <a:ext uri="{FF2B5EF4-FFF2-40B4-BE49-F238E27FC236}">
                  <a16:creationId xmlns:a16="http://schemas.microsoft.com/office/drawing/2014/main" id="{A29F7A13-EF8E-344C-BABC-F0B302C60E11}"/>
                </a:ext>
              </a:extLst>
            </p:cNvPr>
            <p:cNvSpPr>
              <a:spLocks noChangeArrowheads="1"/>
            </p:cNvSpPr>
            <p:nvPr/>
          </p:nvSpPr>
          <p:spPr bwMode="auto">
            <a:xfrm>
              <a:off x="1475" y="1415"/>
              <a:ext cx="2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A</a:t>
              </a:r>
            </a:p>
          </p:txBody>
        </p:sp>
        <p:sp>
          <p:nvSpPr>
            <p:cNvPr id="72736" name="Rectangle 25">
              <a:extLst>
                <a:ext uri="{FF2B5EF4-FFF2-40B4-BE49-F238E27FC236}">
                  <a16:creationId xmlns:a16="http://schemas.microsoft.com/office/drawing/2014/main" id="{FBF84B59-B1F4-3646-B5F8-643734C1B8D1}"/>
                </a:ext>
              </a:extLst>
            </p:cNvPr>
            <p:cNvSpPr>
              <a:spLocks noChangeArrowheads="1"/>
            </p:cNvSpPr>
            <p:nvPr/>
          </p:nvSpPr>
          <p:spPr bwMode="auto">
            <a:xfrm>
              <a:off x="1916" y="19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B</a:t>
              </a:r>
            </a:p>
          </p:txBody>
        </p:sp>
        <p:sp>
          <p:nvSpPr>
            <p:cNvPr id="72737" name="Rectangle 26">
              <a:extLst>
                <a:ext uri="{FF2B5EF4-FFF2-40B4-BE49-F238E27FC236}">
                  <a16:creationId xmlns:a16="http://schemas.microsoft.com/office/drawing/2014/main" id="{69D7EF4A-076B-4D49-B508-4CEC3B4A8E93}"/>
                </a:ext>
              </a:extLst>
            </p:cNvPr>
            <p:cNvSpPr>
              <a:spLocks noChangeArrowheads="1"/>
            </p:cNvSpPr>
            <p:nvPr/>
          </p:nvSpPr>
          <p:spPr bwMode="auto">
            <a:xfrm>
              <a:off x="2396" y="2444"/>
              <a:ext cx="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D</a:t>
              </a:r>
            </a:p>
          </p:txBody>
        </p:sp>
        <p:sp>
          <p:nvSpPr>
            <p:cNvPr id="72738" name="Rectangle 27">
              <a:extLst>
                <a:ext uri="{FF2B5EF4-FFF2-40B4-BE49-F238E27FC236}">
                  <a16:creationId xmlns:a16="http://schemas.microsoft.com/office/drawing/2014/main" id="{3C322DBF-8208-7E4E-A033-ECA66F59AB55}"/>
                </a:ext>
              </a:extLst>
            </p:cNvPr>
            <p:cNvSpPr>
              <a:spLocks noChangeArrowheads="1"/>
            </p:cNvSpPr>
            <p:nvPr/>
          </p:nvSpPr>
          <p:spPr bwMode="auto">
            <a:xfrm>
              <a:off x="2924" y="3020"/>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E</a:t>
              </a:r>
            </a:p>
          </p:txBody>
        </p:sp>
        <p:sp>
          <p:nvSpPr>
            <p:cNvPr id="72739" name="Rectangle 28">
              <a:extLst>
                <a:ext uri="{FF2B5EF4-FFF2-40B4-BE49-F238E27FC236}">
                  <a16:creationId xmlns:a16="http://schemas.microsoft.com/office/drawing/2014/main" id="{BD926CA8-6044-8949-805D-AE73C7B41827}"/>
                </a:ext>
              </a:extLst>
            </p:cNvPr>
            <p:cNvSpPr>
              <a:spLocks noChangeArrowheads="1"/>
            </p:cNvSpPr>
            <p:nvPr/>
          </p:nvSpPr>
          <p:spPr bwMode="auto">
            <a:xfrm>
              <a:off x="3356" y="3500"/>
              <a:ext cx="2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G</a:t>
              </a:r>
            </a:p>
          </p:txBody>
        </p:sp>
      </p:grpSp>
      <p:grpSp>
        <p:nvGrpSpPr>
          <p:cNvPr id="4" name="Group 50">
            <a:extLst>
              <a:ext uri="{FF2B5EF4-FFF2-40B4-BE49-F238E27FC236}">
                <a16:creationId xmlns:a16="http://schemas.microsoft.com/office/drawing/2014/main" id="{ADD26688-4A09-D44B-A7CB-A777F476F386}"/>
              </a:ext>
            </a:extLst>
          </p:cNvPr>
          <p:cNvGrpSpPr>
            <a:grpSpLocks/>
          </p:cNvGrpSpPr>
          <p:nvPr/>
        </p:nvGrpSpPr>
        <p:grpSpPr bwMode="auto">
          <a:xfrm>
            <a:off x="680321" y="2178051"/>
            <a:ext cx="7156450" cy="4468812"/>
            <a:chOff x="348" y="1111"/>
            <a:chExt cx="4508" cy="2815"/>
          </a:xfrm>
        </p:grpSpPr>
        <p:sp>
          <p:nvSpPr>
            <p:cNvPr id="72717" name="Rectangle 37">
              <a:extLst>
                <a:ext uri="{FF2B5EF4-FFF2-40B4-BE49-F238E27FC236}">
                  <a16:creationId xmlns:a16="http://schemas.microsoft.com/office/drawing/2014/main" id="{ACF75657-70CF-F942-A0AA-C33FA6B732FA}"/>
                </a:ext>
              </a:extLst>
            </p:cNvPr>
            <p:cNvSpPr>
              <a:spLocks noChangeArrowheads="1"/>
            </p:cNvSpPr>
            <p:nvPr/>
          </p:nvSpPr>
          <p:spPr bwMode="auto">
            <a:xfrm>
              <a:off x="503" y="1413"/>
              <a:ext cx="9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2000">
                  <a:solidFill>
                    <a:schemeClr val="tx1"/>
                  </a:solidFill>
                  <a:latin typeface="Century Gothic" panose="020B0502020202020204" pitchFamily="34" charset="0"/>
                </a:rPr>
                <a:t>(</a:t>
              </a:r>
              <a:r>
                <a:rPr lang="en-US" altLang="en-US" sz="2000" i="1">
                  <a:solidFill>
                    <a:schemeClr val="tx1"/>
                  </a:solidFill>
                  <a:latin typeface="Century Gothic" panose="020B0502020202020204" pitchFamily="34" charset="0"/>
                </a:rPr>
                <a:t>I/P</a:t>
              </a:r>
              <a:r>
                <a:rPr lang="en-US" altLang="en-US" sz="2000" i="1" baseline="-25000">
                  <a:solidFill>
                    <a:schemeClr val="tx1"/>
                  </a:solidFill>
                  <a:latin typeface="Century Gothic" panose="020B0502020202020204" pitchFamily="34" charset="0"/>
                </a:rPr>
                <a:t>C</a:t>
              </a:r>
              <a:r>
                <a:rPr lang="en-US" altLang="en-US" sz="2000">
                  <a:solidFill>
                    <a:schemeClr val="tx1"/>
                  </a:solidFill>
                  <a:latin typeface="Century Gothic" panose="020B0502020202020204" pitchFamily="34" charset="0"/>
                </a:rPr>
                <a:t>) = 40</a:t>
              </a:r>
            </a:p>
          </p:txBody>
        </p:sp>
        <p:sp>
          <p:nvSpPr>
            <p:cNvPr id="72718" name="Line 7">
              <a:extLst>
                <a:ext uri="{FF2B5EF4-FFF2-40B4-BE49-F238E27FC236}">
                  <a16:creationId xmlns:a16="http://schemas.microsoft.com/office/drawing/2014/main" id="{7379DAEE-6E10-0B49-91D4-C11FE49E0738}"/>
                </a:ext>
              </a:extLst>
            </p:cNvPr>
            <p:cNvSpPr>
              <a:spLocks noChangeShapeType="1"/>
            </p:cNvSpPr>
            <p:nvPr/>
          </p:nvSpPr>
          <p:spPr bwMode="auto">
            <a:xfrm>
              <a:off x="1374" y="1192"/>
              <a:ext cx="9" cy="2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9" name="Line 8">
              <a:extLst>
                <a:ext uri="{FF2B5EF4-FFF2-40B4-BE49-F238E27FC236}">
                  <a16:creationId xmlns:a16="http://schemas.microsoft.com/office/drawing/2014/main" id="{E2F40D6A-6788-874C-A461-1E9BD27E5BBC}"/>
                </a:ext>
              </a:extLst>
            </p:cNvPr>
            <p:cNvSpPr>
              <a:spLocks noChangeShapeType="1"/>
            </p:cNvSpPr>
            <p:nvPr/>
          </p:nvSpPr>
          <p:spPr bwMode="auto">
            <a:xfrm>
              <a:off x="1392" y="3676"/>
              <a:ext cx="26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0" name="Rectangle 9">
              <a:extLst>
                <a:ext uri="{FF2B5EF4-FFF2-40B4-BE49-F238E27FC236}">
                  <a16:creationId xmlns:a16="http://schemas.microsoft.com/office/drawing/2014/main" id="{BFC044D8-9050-744A-B672-6A3C67811B8A}"/>
                </a:ext>
              </a:extLst>
            </p:cNvPr>
            <p:cNvSpPr>
              <a:spLocks noChangeArrowheads="1"/>
            </p:cNvSpPr>
            <p:nvPr/>
          </p:nvSpPr>
          <p:spPr bwMode="auto">
            <a:xfrm>
              <a:off x="4139" y="3567"/>
              <a:ext cx="7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Food (X)</a:t>
              </a:r>
            </a:p>
          </p:txBody>
        </p:sp>
        <p:sp>
          <p:nvSpPr>
            <p:cNvPr id="72721" name="Rectangle 10">
              <a:extLst>
                <a:ext uri="{FF2B5EF4-FFF2-40B4-BE49-F238E27FC236}">
                  <a16:creationId xmlns:a16="http://schemas.microsoft.com/office/drawing/2014/main" id="{0C52B8B4-EFA2-A44F-9107-40601EF06E2B}"/>
                </a:ext>
              </a:extLst>
            </p:cNvPr>
            <p:cNvSpPr>
              <a:spLocks noChangeArrowheads="1"/>
            </p:cNvSpPr>
            <p:nvPr/>
          </p:nvSpPr>
          <p:spPr bwMode="auto">
            <a:xfrm>
              <a:off x="222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40</a:t>
              </a:r>
            </a:p>
          </p:txBody>
        </p:sp>
        <p:sp>
          <p:nvSpPr>
            <p:cNvPr id="72722" name="Rectangle 11">
              <a:extLst>
                <a:ext uri="{FF2B5EF4-FFF2-40B4-BE49-F238E27FC236}">
                  <a16:creationId xmlns:a16="http://schemas.microsoft.com/office/drawing/2014/main" id="{B7F5F394-9E9F-7446-9B96-D1A1D700C0C4}"/>
                </a:ext>
              </a:extLst>
            </p:cNvPr>
            <p:cNvSpPr>
              <a:spLocks noChangeArrowheads="1"/>
            </p:cNvSpPr>
            <p:nvPr/>
          </p:nvSpPr>
          <p:spPr bwMode="auto">
            <a:xfrm>
              <a:off x="276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60</a:t>
              </a:r>
            </a:p>
          </p:txBody>
        </p:sp>
        <p:sp>
          <p:nvSpPr>
            <p:cNvPr id="72723" name="Rectangle 12">
              <a:extLst>
                <a:ext uri="{FF2B5EF4-FFF2-40B4-BE49-F238E27FC236}">
                  <a16:creationId xmlns:a16="http://schemas.microsoft.com/office/drawing/2014/main" id="{87E58D63-F1AD-1444-B886-17F299355488}"/>
                </a:ext>
              </a:extLst>
            </p:cNvPr>
            <p:cNvSpPr>
              <a:spLocks noChangeArrowheads="1"/>
            </p:cNvSpPr>
            <p:nvPr/>
          </p:nvSpPr>
          <p:spPr bwMode="auto">
            <a:xfrm>
              <a:off x="3300" y="3695"/>
              <a:ext cx="7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80 = (</a:t>
              </a:r>
              <a:r>
                <a:rPr lang="en-US" altLang="en-US" sz="1800" i="1">
                  <a:solidFill>
                    <a:schemeClr val="tx1"/>
                  </a:solidFill>
                  <a:latin typeface="Century Gothic" panose="020B0502020202020204" pitchFamily="34" charset="0"/>
                </a:rPr>
                <a:t>I/P</a:t>
              </a:r>
              <a:r>
                <a:rPr lang="en-US" altLang="en-US" sz="1800" i="1" baseline="-25000">
                  <a:solidFill>
                    <a:schemeClr val="tx1"/>
                  </a:solidFill>
                  <a:latin typeface="Century Gothic" panose="020B0502020202020204" pitchFamily="34" charset="0"/>
                </a:rPr>
                <a:t>F</a:t>
              </a:r>
              <a:r>
                <a:rPr lang="en-US" altLang="en-US" sz="1800">
                  <a:solidFill>
                    <a:schemeClr val="tx1"/>
                  </a:solidFill>
                  <a:latin typeface="Century Gothic" panose="020B0502020202020204" pitchFamily="34" charset="0"/>
                </a:rPr>
                <a:t>)</a:t>
              </a:r>
            </a:p>
          </p:txBody>
        </p:sp>
        <p:sp>
          <p:nvSpPr>
            <p:cNvPr id="72724" name="Rectangle 13">
              <a:extLst>
                <a:ext uri="{FF2B5EF4-FFF2-40B4-BE49-F238E27FC236}">
                  <a16:creationId xmlns:a16="http://schemas.microsoft.com/office/drawing/2014/main" id="{C49591A7-7B0A-1A42-A6FD-07697BEFADCE}"/>
                </a:ext>
              </a:extLst>
            </p:cNvPr>
            <p:cNvSpPr>
              <a:spLocks noChangeArrowheads="1"/>
            </p:cNvSpPr>
            <p:nvPr/>
          </p:nvSpPr>
          <p:spPr bwMode="auto">
            <a:xfrm>
              <a:off x="168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20</a:t>
              </a:r>
            </a:p>
          </p:txBody>
        </p:sp>
        <p:sp>
          <p:nvSpPr>
            <p:cNvPr id="72725" name="Rectangle 14">
              <a:extLst>
                <a:ext uri="{FF2B5EF4-FFF2-40B4-BE49-F238E27FC236}">
                  <a16:creationId xmlns:a16="http://schemas.microsoft.com/office/drawing/2014/main" id="{047C70EB-3CF4-244C-8333-F9D91B0582BB}"/>
                </a:ext>
              </a:extLst>
            </p:cNvPr>
            <p:cNvSpPr>
              <a:spLocks noChangeArrowheads="1"/>
            </p:cNvSpPr>
            <p:nvPr/>
          </p:nvSpPr>
          <p:spPr bwMode="auto">
            <a:xfrm>
              <a:off x="1092" y="312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10</a:t>
              </a:r>
            </a:p>
          </p:txBody>
        </p:sp>
        <p:sp>
          <p:nvSpPr>
            <p:cNvPr id="72726" name="Rectangle 15">
              <a:extLst>
                <a:ext uri="{FF2B5EF4-FFF2-40B4-BE49-F238E27FC236}">
                  <a16:creationId xmlns:a16="http://schemas.microsoft.com/office/drawing/2014/main" id="{B8DD81AC-D513-6E45-B80E-C09E780F7C11}"/>
                </a:ext>
              </a:extLst>
            </p:cNvPr>
            <p:cNvSpPr>
              <a:spLocks noChangeArrowheads="1"/>
            </p:cNvSpPr>
            <p:nvPr/>
          </p:nvSpPr>
          <p:spPr bwMode="auto">
            <a:xfrm>
              <a:off x="1092" y="255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20</a:t>
              </a:r>
            </a:p>
          </p:txBody>
        </p:sp>
        <p:sp>
          <p:nvSpPr>
            <p:cNvPr id="72727" name="Rectangle 16">
              <a:extLst>
                <a:ext uri="{FF2B5EF4-FFF2-40B4-BE49-F238E27FC236}">
                  <a16:creationId xmlns:a16="http://schemas.microsoft.com/office/drawing/2014/main" id="{529F68F2-5B80-C047-B679-7D4413F03F93}"/>
                </a:ext>
              </a:extLst>
            </p:cNvPr>
            <p:cNvSpPr>
              <a:spLocks noChangeArrowheads="1"/>
            </p:cNvSpPr>
            <p:nvPr/>
          </p:nvSpPr>
          <p:spPr bwMode="auto">
            <a:xfrm>
              <a:off x="1092" y="1983"/>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30</a:t>
              </a:r>
            </a:p>
          </p:txBody>
        </p:sp>
        <p:sp>
          <p:nvSpPr>
            <p:cNvPr id="72728" name="Rectangle 17">
              <a:extLst>
                <a:ext uri="{FF2B5EF4-FFF2-40B4-BE49-F238E27FC236}">
                  <a16:creationId xmlns:a16="http://schemas.microsoft.com/office/drawing/2014/main" id="{E1D45AAB-CBBA-214E-9E6A-D9C2D291D183}"/>
                </a:ext>
              </a:extLst>
            </p:cNvPr>
            <p:cNvSpPr>
              <a:spLocks noChangeArrowheads="1"/>
            </p:cNvSpPr>
            <p:nvPr/>
          </p:nvSpPr>
          <p:spPr bwMode="auto">
            <a:xfrm>
              <a:off x="1188" y="3695"/>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0</a:t>
              </a:r>
            </a:p>
          </p:txBody>
        </p:sp>
        <p:sp>
          <p:nvSpPr>
            <p:cNvPr id="72729" name="Rectangle 36">
              <a:extLst>
                <a:ext uri="{FF2B5EF4-FFF2-40B4-BE49-F238E27FC236}">
                  <a16:creationId xmlns:a16="http://schemas.microsoft.com/office/drawing/2014/main" id="{9BFB67E0-879F-2B48-A761-408F1F42C9B5}"/>
                </a:ext>
              </a:extLst>
            </p:cNvPr>
            <p:cNvSpPr>
              <a:spLocks noChangeArrowheads="1"/>
            </p:cNvSpPr>
            <p:nvPr/>
          </p:nvSpPr>
          <p:spPr bwMode="auto">
            <a:xfrm>
              <a:off x="348" y="1111"/>
              <a:ext cx="9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800">
                  <a:solidFill>
                    <a:schemeClr val="tx1"/>
                  </a:solidFill>
                  <a:latin typeface="Century Gothic" panose="020B0502020202020204" pitchFamily="34" charset="0"/>
                </a:rPr>
                <a:t>Clothing (Y)</a:t>
              </a:r>
              <a:endParaRPr lang="en-US" altLang="en-US" sz="1600">
                <a:solidFill>
                  <a:schemeClr val="tx1"/>
                </a:solidFill>
                <a:latin typeface="Century Gothic" panose="020B0502020202020204" pitchFamily="34" charset="0"/>
              </a:endParaRPr>
            </a:p>
          </p:txBody>
        </p:sp>
      </p:grpSp>
      <p:sp>
        <p:nvSpPr>
          <p:cNvPr id="5" name="Rectangle 4">
            <a:extLst>
              <a:ext uri="{FF2B5EF4-FFF2-40B4-BE49-F238E27FC236}">
                <a16:creationId xmlns:a16="http://schemas.microsoft.com/office/drawing/2014/main" id="{CF6CEA0F-7F16-9840-97D8-4813572F4253}"/>
              </a:ext>
            </a:extLst>
          </p:cNvPr>
          <p:cNvSpPr>
            <a:spLocks noChangeArrowheads="1"/>
          </p:cNvSpPr>
          <p:nvPr/>
        </p:nvSpPr>
        <p:spPr bwMode="auto">
          <a:xfrm>
            <a:off x="5050709" y="2244727"/>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900" b="1">
                <a:solidFill>
                  <a:srgbClr val="8D7DFF"/>
                </a:solidFill>
                <a:latin typeface="Verdana" panose="020B0604030504040204" pitchFamily="34" charset="0"/>
              </a:defRPr>
            </a:lvl1pPr>
            <a:lvl2pPr>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lvl="1" eaLnBrk="1" hangingPunct="1"/>
            <a:r>
              <a:rPr lang="en-US" altLang="en-US" sz="1600" dirty="0">
                <a:solidFill>
                  <a:schemeClr val="tx1"/>
                </a:solidFill>
              </a:rPr>
              <a:t>P</a:t>
            </a:r>
            <a:r>
              <a:rPr lang="en-US" altLang="en-US" sz="1600" baseline="-25000" dirty="0">
                <a:solidFill>
                  <a:schemeClr val="tx1"/>
                </a:solidFill>
              </a:rPr>
              <a:t>F</a:t>
            </a:r>
            <a:r>
              <a:rPr lang="en-US" altLang="en-US" sz="1600" dirty="0">
                <a:solidFill>
                  <a:schemeClr val="tx1"/>
                </a:solidFill>
              </a:rPr>
              <a:t> = $1, P</a:t>
            </a:r>
            <a:r>
              <a:rPr lang="en-US" altLang="en-US" sz="1600" baseline="-25000" dirty="0">
                <a:solidFill>
                  <a:schemeClr val="tx1"/>
                </a:solidFill>
              </a:rPr>
              <a:t>C</a:t>
            </a:r>
            <a:r>
              <a:rPr lang="en-US" altLang="en-US" sz="1600" dirty="0">
                <a:solidFill>
                  <a:schemeClr val="tx1"/>
                </a:solidFill>
              </a:rPr>
              <a:t> = $2, I = 80</a:t>
            </a:r>
          </a:p>
        </p:txBody>
      </p:sp>
      <p:sp>
        <p:nvSpPr>
          <p:cNvPr id="37" name="Slide Number Placeholder 3">
            <a:extLst>
              <a:ext uri="{FF2B5EF4-FFF2-40B4-BE49-F238E27FC236}">
                <a16:creationId xmlns:a16="http://schemas.microsoft.com/office/drawing/2014/main" id="{D58B750F-C2E7-9745-8DAB-F919744DAE02}"/>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en-US" sz="36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40" name="Rectangle 39">
            <a:extLst>
              <a:ext uri="{FF2B5EF4-FFF2-40B4-BE49-F238E27FC236}">
                <a16:creationId xmlns:a16="http://schemas.microsoft.com/office/drawing/2014/main" id="{41B5E902-5787-0447-BCDC-5ECE67D400FB}"/>
              </a:ext>
            </a:extLst>
          </p:cNvPr>
          <p:cNvSpPr/>
          <p:nvPr/>
        </p:nvSpPr>
        <p:spPr>
          <a:xfrm>
            <a:off x="7388734" y="4759944"/>
            <a:ext cx="3917796" cy="1088406"/>
          </a:xfrm>
          <a:prstGeom prst="rect">
            <a:avLst/>
          </a:prstGeom>
          <a:solidFill>
            <a:srgbClr val="00B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Times New Roman" panose="02020603050405020304" pitchFamily="18" charset="0"/>
                <a:cs typeface="Times New Roman" panose="02020603050405020304" pitchFamily="18" charset="0"/>
              </a:rPr>
              <a:t>80/2 – ½ * 40 = 20 </a:t>
            </a:r>
          </a:p>
        </p:txBody>
      </p:sp>
      <p:graphicFrame>
        <p:nvGraphicFramePr>
          <p:cNvPr id="6" name="Object 7">
            <a:extLst>
              <a:ext uri="{FF2B5EF4-FFF2-40B4-BE49-F238E27FC236}">
                <a16:creationId xmlns:a16="http://schemas.microsoft.com/office/drawing/2014/main" id="{F3F31171-2399-94E9-90D0-FB12517854DF}"/>
              </a:ext>
            </a:extLst>
          </p:cNvPr>
          <p:cNvGraphicFramePr>
            <a:graphicFrameLocks noChangeAspect="1"/>
          </p:cNvGraphicFramePr>
          <p:nvPr>
            <p:extLst>
              <p:ext uri="{D42A27DB-BD31-4B8C-83A1-F6EECF244321}">
                <p14:modId xmlns:p14="http://schemas.microsoft.com/office/powerpoint/2010/main" val="3516494271"/>
              </p:ext>
            </p:extLst>
          </p:nvPr>
        </p:nvGraphicFramePr>
        <p:xfrm>
          <a:off x="9335781" y="2599375"/>
          <a:ext cx="2198751" cy="2001201"/>
        </p:xfrm>
        <a:graphic>
          <a:graphicData uri="http://schemas.openxmlformats.org/presentationml/2006/ole">
            <mc:AlternateContent xmlns:mc="http://schemas.openxmlformats.org/markup-compatibility/2006">
              <mc:Choice xmlns:v="urn:schemas-microsoft-com:vml" Requires="v">
                <p:oleObj name="Equation" r:id="rId3" imgW="22821900" imgH="20777200" progId="Equation.3">
                  <p:embed/>
                </p:oleObj>
              </mc:Choice>
              <mc:Fallback>
                <p:oleObj name="Equation" r:id="rId3" imgW="22821900" imgH="20777200" progId="Equation.3">
                  <p:embed/>
                  <p:pic>
                    <p:nvPicPr>
                      <p:cNvPr id="73734" name="Object 7">
                        <a:extLst>
                          <a:ext uri="{FF2B5EF4-FFF2-40B4-BE49-F238E27FC236}">
                            <a16:creationId xmlns:a16="http://schemas.microsoft.com/office/drawing/2014/main" id="{10DDDEA6-9450-0048-A4D7-A0F0B98A7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5781" y="2599375"/>
                        <a:ext cx="2198751" cy="2001201"/>
                      </a:xfrm>
                      <a:prstGeom prst="rect">
                        <a:avLst/>
                      </a:prstGeom>
                      <a:solidFill>
                        <a:srgbClr val="CCCCFF"/>
                      </a:solidFill>
                      <a:ln w="9525">
                        <a:solidFill>
                          <a:schemeClr val="tx1"/>
                        </a:solidFill>
                        <a:miter lim="800000"/>
                        <a:headEnd/>
                        <a:tailEnd/>
                      </a:ln>
                    </p:spPr>
                  </p:pic>
                </p:oleObj>
              </mc:Fallback>
            </mc:AlternateContent>
          </a:graphicData>
        </a:graphic>
      </p:graphicFrame>
      <p:sp>
        <p:nvSpPr>
          <p:cNvPr id="7" name="Rectangle 6">
            <a:extLst>
              <a:ext uri="{FF2B5EF4-FFF2-40B4-BE49-F238E27FC236}">
                <a16:creationId xmlns:a16="http://schemas.microsoft.com/office/drawing/2014/main" id="{FDF5059D-CE72-E783-C570-63787D00AC6F}"/>
              </a:ext>
            </a:extLst>
          </p:cNvPr>
          <p:cNvSpPr/>
          <p:nvPr/>
        </p:nvSpPr>
        <p:spPr>
          <a:xfrm>
            <a:off x="4372846" y="2692508"/>
            <a:ext cx="4572000" cy="707886"/>
          </a:xfrm>
          <a:prstGeom prst="rect">
            <a:avLst/>
          </a:prstGeom>
        </p:spPr>
        <p:txBody>
          <a:bodyPr>
            <a:spAutoFit/>
          </a:bodyPr>
          <a:lstStyle/>
          <a:p>
            <a:pPr algn="ctr"/>
            <a:r>
              <a:rPr lang="en-US" sz="2000" dirty="0"/>
              <a:t>y = a + </a:t>
            </a:r>
            <a:r>
              <a:rPr lang="en-US" sz="2000" b="1" dirty="0"/>
              <a:t>b</a:t>
            </a:r>
            <a:r>
              <a:rPr lang="en-US" sz="2000" dirty="0"/>
              <a:t>x tells us that y decreases by b as x changes by 1 (b &lt; 0)</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535501-3A08-9D68-5557-46A65779292A}"/>
                  </a:ext>
                </a:extLst>
              </p:cNvPr>
              <p:cNvSpPr/>
              <p:nvPr/>
            </p:nvSpPr>
            <p:spPr>
              <a:xfrm>
                <a:off x="4864972" y="3541062"/>
                <a:ext cx="3600410" cy="1071246"/>
              </a:xfrm>
              <a:prstGeom prst="rect">
                <a:avLst/>
              </a:prstGeom>
              <a:solidFill>
                <a:srgbClr val="00B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Times New Roman" panose="02020603050405020304" pitchFamily="18" charset="0"/>
                    <a:cs typeface="Times New Roman" panose="02020603050405020304" pitchFamily="18" charset="0"/>
                  </a:rPr>
                  <a:t>Slope </a:t>
                </a:r>
                <a14:m>
                  <m:oMath xmlns:m="http://schemas.openxmlformats.org/officeDocument/2006/math">
                    <m:r>
                      <a:rPr lang="en-US" sz="3000" i="1">
                        <a:latin typeface="Cambria Math" panose="02040503050406030204" pitchFamily="18" charset="0"/>
                      </a:rPr>
                      <m:t>=−</m:t>
                    </m:r>
                    <m:f>
                      <m:fPr>
                        <m:ctrlPr>
                          <a:rPr lang="en-US" sz="3000" i="1">
                            <a:latin typeface="Cambria Math" panose="02040503050406030204" pitchFamily="18" charset="0"/>
                          </a:rPr>
                        </m:ctrlPr>
                      </m:fPr>
                      <m:num>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𝐹</m:t>
                            </m:r>
                          </m:sub>
                        </m:sSub>
                      </m:num>
                      <m:den>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𝐶</m:t>
                            </m:r>
                          </m:sub>
                        </m:sSub>
                      </m:den>
                    </m:f>
                    <m:r>
                      <a:rPr lang="en-US" sz="3000" i="1">
                        <a:latin typeface="Cambria Math" panose="02040503050406030204" pitchFamily="18" charset="0"/>
                      </a:rPr>
                      <m:t> =−</m:t>
                    </m:r>
                    <m:f>
                      <m:fPr>
                        <m:ctrlPr>
                          <a:rPr lang="en-US" sz="3000" i="1">
                            <a:latin typeface="Cambria Math" panose="02040503050406030204" pitchFamily="18" charset="0"/>
                          </a:rPr>
                        </m:ctrlPr>
                      </m:fPr>
                      <m:num>
                        <m:r>
                          <a:rPr lang="en-US" sz="3000" b="0" i="1" smtClean="0">
                            <a:latin typeface="Cambria Math" panose="02040503050406030204" pitchFamily="18" charset="0"/>
                          </a:rPr>
                          <m:t>1</m:t>
                        </m:r>
                      </m:num>
                      <m:den>
                        <m:r>
                          <a:rPr lang="en-US" sz="3000" b="0" i="1" smtClean="0">
                            <a:latin typeface="Cambria Math" panose="02040503050406030204" pitchFamily="18" charset="0"/>
                          </a:rPr>
                          <m:t>2</m:t>
                        </m:r>
                      </m:den>
                    </m:f>
                  </m:oMath>
                </a14:m>
                <a:endParaRPr lang="en-US" sz="3000" dirty="0">
                  <a:latin typeface="Times New Roman" panose="02020603050405020304" pitchFamily="18" charset="0"/>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65535501-3A08-9D68-5557-46A65779292A}"/>
                  </a:ext>
                </a:extLst>
              </p:cNvPr>
              <p:cNvSpPr>
                <a:spLocks noRot="1" noChangeAspect="1" noMove="1" noResize="1" noEditPoints="1" noAdjustHandles="1" noChangeArrowheads="1" noChangeShapeType="1" noTextEdit="1"/>
              </p:cNvSpPr>
              <p:nvPr/>
            </p:nvSpPr>
            <p:spPr>
              <a:xfrm>
                <a:off x="4864972" y="3541062"/>
                <a:ext cx="3600410" cy="107124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148627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Right)">
                                      <p:cBhvr>
                                        <p:cTn id="15" dur="10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84338"/>
                                        </p:tgtEl>
                                        <p:attrNameLst>
                                          <p:attrName>style.visibility</p:attrName>
                                        </p:attrNameLst>
                                      </p:cBhvr>
                                      <p:to>
                                        <p:strVal val="visible"/>
                                      </p:to>
                                    </p:set>
                                    <p:animEffect transition="in" filter="strips(downRight)">
                                      <p:cBhvr>
                                        <p:cTn id="20" dur="1000"/>
                                        <p:tgtEl>
                                          <p:spTgt spid="18433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52">
            <a:extLst>
              <a:ext uri="{FF2B5EF4-FFF2-40B4-BE49-F238E27FC236}">
                <a16:creationId xmlns:a16="http://schemas.microsoft.com/office/drawing/2014/main" id="{26D4EE24-35A8-3345-AF76-0D45B89C492A}"/>
              </a:ext>
            </a:extLst>
          </p:cNvPr>
          <p:cNvSpPr>
            <a:spLocks noGrp="1" noChangeArrowheads="1"/>
          </p:cNvSpPr>
          <p:nvPr>
            <p:ph type="title"/>
          </p:nvPr>
        </p:nvSpPr>
        <p:spPr/>
        <p:txBody>
          <a:bodyPr/>
          <a:lstStyle/>
          <a:p>
            <a:pPr eaLnBrk="1" hangingPunct="1"/>
            <a:r>
              <a:rPr lang="en-US" altLang="en-US" dirty="0"/>
              <a:t>The Budget Line – methods 1 and 2</a:t>
            </a:r>
          </a:p>
        </p:txBody>
      </p:sp>
      <p:sp>
        <p:nvSpPr>
          <p:cNvPr id="184338" name="Line 18">
            <a:extLst>
              <a:ext uri="{FF2B5EF4-FFF2-40B4-BE49-F238E27FC236}">
                <a16:creationId xmlns:a16="http://schemas.microsoft.com/office/drawing/2014/main" id="{94A40794-A80F-BC46-B294-9D11DA2D5B09}"/>
              </a:ext>
            </a:extLst>
          </p:cNvPr>
          <p:cNvSpPr>
            <a:spLocks noChangeShapeType="1"/>
          </p:cNvSpPr>
          <p:nvPr/>
        </p:nvSpPr>
        <p:spPr bwMode="auto">
          <a:xfrm>
            <a:off x="2342434" y="2836863"/>
            <a:ext cx="3048000" cy="3367088"/>
          </a:xfrm>
          <a:prstGeom prst="line">
            <a:avLst/>
          </a:prstGeom>
          <a:noFill/>
          <a:ln w="50800">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 name="Group 41">
            <a:extLst>
              <a:ext uri="{FF2B5EF4-FFF2-40B4-BE49-F238E27FC236}">
                <a16:creationId xmlns:a16="http://schemas.microsoft.com/office/drawing/2014/main" id="{59FA1347-33D0-6548-9EB7-F7572FF98179}"/>
              </a:ext>
            </a:extLst>
          </p:cNvPr>
          <p:cNvGrpSpPr>
            <a:grpSpLocks/>
          </p:cNvGrpSpPr>
          <p:nvPr/>
        </p:nvGrpSpPr>
        <p:grpSpPr bwMode="auto">
          <a:xfrm>
            <a:off x="2274172" y="2503488"/>
            <a:ext cx="3590925" cy="3773488"/>
            <a:chOff x="1344" y="1415"/>
            <a:chExt cx="2262" cy="2377"/>
          </a:xfrm>
        </p:grpSpPr>
        <p:sp>
          <p:nvSpPr>
            <p:cNvPr id="72730" name="Oval 19">
              <a:extLst>
                <a:ext uri="{FF2B5EF4-FFF2-40B4-BE49-F238E27FC236}">
                  <a16:creationId xmlns:a16="http://schemas.microsoft.com/office/drawing/2014/main" id="{29640484-F207-694D-A202-FDC3BEA53AC0}"/>
                </a:ext>
              </a:extLst>
            </p:cNvPr>
            <p:cNvSpPr>
              <a:spLocks noChangeArrowheads="1"/>
            </p:cNvSpPr>
            <p:nvPr/>
          </p:nvSpPr>
          <p:spPr bwMode="auto">
            <a:xfrm>
              <a:off x="1344" y="158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1" name="Oval 20">
              <a:extLst>
                <a:ext uri="{FF2B5EF4-FFF2-40B4-BE49-F238E27FC236}">
                  <a16:creationId xmlns:a16="http://schemas.microsoft.com/office/drawing/2014/main" id="{F0C0223A-1CF3-6F49-93A2-7B390B3CD690}"/>
                </a:ext>
              </a:extLst>
            </p:cNvPr>
            <p:cNvSpPr>
              <a:spLocks noChangeArrowheads="1"/>
            </p:cNvSpPr>
            <p:nvPr/>
          </p:nvSpPr>
          <p:spPr bwMode="auto">
            <a:xfrm>
              <a:off x="1872" y="2160"/>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2" name="Oval 21">
              <a:extLst>
                <a:ext uri="{FF2B5EF4-FFF2-40B4-BE49-F238E27FC236}">
                  <a16:creationId xmlns:a16="http://schemas.microsoft.com/office/drawing/2014/main" id="{DBC5477C-C118-A945-82AE-0F685F8222F9}"/>
                </a:ext>
              </a:extLst>
            </p:cNvPr>
            <p:cNvSpPr>
              <a:spLocks noChangeArrowheads="1"/>
            </p:cNvSpPr>
            <p:nvPr/>
          </p:nvSpPr>
          <p:spPr bwMode="auto">
            <a:xfrm>
              <a:off x="2352" y="2688"/>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3" name="Oval 22">
              <a:extLst>
                <a:ext uri="{FF2B5EF4-FFF2-40B4-BE49-F238E27FC236}">
                  <a16:creationId xmlns:a16="http://schemas.microsoft.com/office/drawing/2014/main" id="{133AF5C0-C47E-8648-87AD-65402AE80850}"/>
                </a:ext>
              </a:extLst>
            </p:cNvPr>
            <p:cNvSpPr>
              <a:spLocks noChangeArrowheads="1"/>
            </p:cNvSpPr>
            <p:nvPr/>
          </p:nvSpPr>
          <p:spPr bwMode="auto">
            <a:xfrm>
              <a:off x="2880" y="326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4" name="Oval 23">
              <a:extLst>
                <a:ext uri="{FF2B5EF4-FFF2-40B4-BE49-F238E27FC236}">
                  <a16:creationId xmlns:a16="http://schemas.microsoft.com/office/drawing/2014/main" id="{DC267FC5-C8A2-8247-8101-322E0F437A4E}"/>
                </a:ext>
              </a:extLst>
            </p:cNvPr>
            <p:cNvSpPr>
              <a:spLocks noChangeArrowheads="1"/>
            </p:cNvSpPr>
            <p:nvPr/>
          </p:nvSpPr>
          <p:spPr bwMode="auto">
            <a:xfrm>
              <a:off x="3264" y="3696"/>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5" name="Rectangle 24">
              <a:extLst>
                <a:ext uri="{FF2B5EF4-FFF2-40B4-BE49-F238E27FC236}">
                  <a16:creationId xmlns:a16="http://schemas.microsoft.com/office/drawing/2014/main" id="{A29F7A13-EF8E-344C-BABC-F0B302C60E11}"/>
                </a:ext>
              </a:extLst>
            </p:cNvPr>
            <p:cNvSpPr>
              <a:spLocks noChangeArrowheads="1"/>
            </p:cNvSpPr>
            <p:nvPr/>
          </p:nvSpPr>
          <p:spPr bwMode="auto">
            <a:xfrm>
              <a:off x="1475" y="1415"/>
              <a:ext cx="2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A</a:t>
              </a:r>
            </a:p>
          </p:txBody>
        </p:sp>
        <p:sp>
          <p:nvSpPr>
            <p:cNvPr id="72736" name="Rectangle 25">
              <a:extLst>
                <a:ext uri="{FF2B5EF4-FFF2-40B4-BE49-F238E27FC236}">
                  <a16:creationId xmlns:a16="http://schemas.microsoft.com/office/drawing/2014/main" id="{FBF84B59-B1F4-3646-B5F8-643734C1B8D1}"/>
                </a:ext>
              </a:extLst>
            </p:cNvPr>
            <p:cNvSpPr>
              <a:spLocks noChangeArrowheads="1"/>
            </p:cNvSpPr>
            <p:nvPr/>
          </p:nvSpPr>
          <p:spPr bwMode="auto">
            <a:xfrm>
              <a:off x="1916" y="19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B</a:t>
              </a:r>
            </a:p>
          </p:txBody>
        </p:sp>
        <p:sp>
          <p:nvSpPr>
            <p:cNvPr id="72737" name="Rectangle 26">
              <a:extLst>
                <a:ext uri="{FF2B5EF4-FFF2-40B4-BE49-F238E27FC236}">
                  <a16:creationId xmlns:a16="http://schemas.microsoft.com/office/drawing/2014/main" id="{69D7EF4A-076B-4D49-B508-4CEC3B4A8E93}"/>
                </a:ext>
              </a:extLst>
            </p:cNvPr>
            <p:cNvSpPr>
              <a:spLocks noChangeArrowheads="1"/>
            </p:cNvSpPr>
            <p:nvPr/>
          </p:nvSpPr>
          <p:spPr bwMode="auto">
            <a:xfrm>
              <a:off x="2396" y="2444"/>
              <a:ext cx="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D</a:t>
              </a:r>
            </a:p>
          </p:txBody>
        </p:sp>
        <p:sp>
          <p:nvSpPr>
            <p:cNvPr id="72738" name="Rectangle 27">
              <a:extLst>
                <a:ext uri="{FF2B5EF4-FFF2-40B4-BE49-F238E27FC236}">
                  <a16:creationId xmlns:a16="http://schemas.microsoft.com/office/drawing/2014/main" id="{3C322DBF-8208-7E4E-A033-ECA66F59AB55}"/>
                </a:ext>
              </a:extLst>
            </p:cNvPr>
            <p:cNvSpPr>
              <a:spLocks noChangeArrowheads="1"/>
            </p:cNvSpPr>
            <p:nvPr/>
          </p:nvSpPr>
          <p:spPr bwMode="auto">
            <a:xfrm>
              <a:off x="2924" y="3020"/>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E</a:t>
              </a:r>
            </a:p>
          </p:txBody>
        </p:sp>
        <p:sp>
          <p:nvSpPr>
            <p:cNvPr id="72739" name="Rectangle 28">
              <a:extLst>
                <a:ext uri="{FF2B5EF4-FFF2-40B4-BE49-F238E27FC236}">
                  <a16:creationId xmlns:a16="http://schemas.microsoft.com/office/drawing/2014/main" id="{BD926CA8-6044-8949-805D-AE73C7B41827}"/>
                </a:ext>
              </a:extLst>
            </p:cNvPr>
            <p:cNvSpPr>
              <a:spLocks noChangeArrowheads="1"/>
            </p:cNvSpPr>
            <p:nvPr/>
          </p:nvSpPr>
          <p:spPr bwMode="auto">
            <a:xfrm>
              <a:off x="3356" y="3500"/>
              <a:ext cx="2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G</a:t>
              </a:r>
            </a:p>
          </p:txBody>
        </p:sp>
      </p:grpSp>
      <p:grpSp>
        <p:nvGrpSpPr>
          <p:cNvPr id="4" name="Group 50">
            <a:extLst>
              <a:ext uri="{FF2B5EF4-FFF2-40B4-BE49-F238E27FC236}">
                <a16:creationId xmlns:a16="http://schemas.microsoft.com/office/drawing/2014/main" id="{ADD26688-4A09-D44B-A7CB-A777F476F386}"/>
              </a:ext>
            </a:extLst>
          </p:cNvPr>
          <p:cNvGrpSpPr>
            <a:grpSpLocks/>
          </p:cNvGrpSpPr>
          <p:nvPr/>
        </p:nvGrpSpPr>
        <p:grpSpPr bwMode="auto">
          <a:xfrm>
            <a:off x="680321" y="2178051"/>
            <a:ext cx="7156450" cy="4468812"/>
            <a:chOff x="348" y="1111"/>
            <a:chExt cx="4508" cy="2815"/>
          </a:xfrm>
        </p:grpSpPr>
        <p:sp>
          <p:nvSpPr>
            <p:cNvPr id="72717" name="Rectangle 37">
              <a:extLst>
                <a:ext uri="{FF2B5EF4-FFF2-40B4-BE49-F238E27FC236}">
                  <a16:creationId xmlns:a16="http://schemas.microsoft.com/office/drawing/2014/main" id="{ACF75657-70CF-F942-A0AA-C33FA6B732FA}"/>
                </a:ext>
              </a:extLst>
            </p:cNvPr>
            <p:cNvSpPr>
              <a:spLocks noChangeArrowheads="1"/>
            </p:cNvSpPr>
            <p:nvPr/>
          </p:nvSpPr>
          <p:spPr bwMode="auto">
            <a:xfrm>
              <a:off x="503" y="1413"/>
              <a:ext cx="9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2000">
                  <a:solidFill>
                    <a:schemeClr val="tx1"/>
                  </a:solidFill>
                  <a:latin typeface="Century Gothic" panose="020B0502020202020204" pitchFamily="34" charset="0"/>
                </a:rPr>
                <a:t>(</a:t>
              </a:r>
              <a:r>
                <a:rPr lang="en-US" altLang="en-US" sz="2000" i="1">
                  <a:solidFill>
                    <a:schemeClr val="tx1"/>
                  </a:solidFill>
                  <a:latin typeface="Century Gothic" panose="020B0502020202020204" pitchFamily="34" charset="0"/>
                </a:rPr>
                <a:t>I/P</a:t>
              </a:r>
              <a:r>
                <a:rPr lang="en-US" altLang="en-US" sz="2000" i="1" baseline="-25000">
                  <a:solidFill>
                    <a:schemeClr val="tx1"/>
                  </a:solidFill>
                  <a:latin typeface="Century Gothic" panose="020B0502020202020204" pitchFamily="34" charset="0"/>
                </a:rPr>
                <a:t>C</a:t>
              </a:r>
              <a:r>
                <a:rPr lang="en-US" altLang="en-US" sz="2000">
                  <a:solidFill>
                    <a:schemeClr val="tx1"/>
                  </a:solidFill>
                  <a:latin typeface="Century Gothic" panose="020B0502020202020204" pitchFamily="34" charset="0"/>
                </a:rPr>
                <a:t>) = 40</a:t>
              </a:r>
            </a:p>
          </p:txBody>
        </p:sp>
        <p:sp>
          <p:nvSpPr>
            <p:cNvPr id="72718" name="Line 7">
              <a:extLst>
                <a:ext uri="{FF2B5EF4-FFF2-40B4-BE49-F238E27FC236}">
                  <a16:creationId xmlns:a16="http://schemas.microsoft.com/office/drawing/2014/main" id="{7379DAEE-6E10-0B49-91D4-C11FE49E0738}"/>
                </a:ext>
              </a:extLst>
            </p:cNvPr>
            <p:cNvSpPr>
              <a:spLocks noChangeShapeType="1"/>
            </p:cNvSpPr>
            <p:nvPr/>
          </p:nvSpPr>
          <p:spPr bwMode="auto">
            <a:xfrm>
              <a:off x="1374" y="1192"/>
              <a:ext cx="9" cy="2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9" name="Line 8">
              <a:extLst>
                <a:ext uri="{FF2B5EF4-FFF2-40B4-BE49-F238E27FC236}">
                  <a16:creationId xmlns:a16="http://schemas.microsoft.com/office/drawing/2014/main" id="{E2F40D6A-6788-874C-A461-1E9BD27E5BBC}"/>
                </a:ext>
              </a:extLst>
            </p:cNvPr>
            <p:cNvSpPr>
              <a:spLocks noChangeShapeType="1"/>
            </p:cNvSpPr>
            <p:nvPr/>
          </p:nvSpPr>
          <p:spPr bwMode="auto">
            <a:xfrm>
              <a:off x="1392" y="3676"/>
              <a:ext cx="26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0" name="Rectangle 9">
              <a:extLst>
                <a:ext uri="{FF2B5EF4-FFF2-40B4-BE49-F238E27FC236}">
                  <a16:creationId xmlns:a16="http://schemas.microsoft.com/office/drawing/2014/main" id="{BFC044D8-9050-744A-B672-6A3C67811B8A}"/>
                </a:ext>
              </a:extLst>
            </p:cNvPr>
            <p:cNvSpPr>
              <a:spLocks noChangeArrowheads="1"/>
            </p:cNvSpPr>
            <p:nvPr/>
          </p:nvSpPr>
          <p:spPr bwMode="auto">
            <a:xfrm>
              <a:off x="4139" y="3567"/>
              <a:ext cx="7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Food (X)</a:t>
              </a:r>
            </a:p>
          </p:txBody>
        </p:sp>
        <p:sp>
          <p:nvSpPr>
            <p:cNvPr id="72721" name="Rectangle 10">
              <a:extLst>
                <a:ext uri="{FF2B5EF4-FFF2-40B4-BE49-F238E27FC236}">
                  <a16:creationId xmlns:a16="http://schemas.microsoft.com/office/drawing/2014/main" id="{0C52B8B4-EFA2-A44F-9107-40601EF06E2B}"/>
                </a:ext>
              </a:extLst>
            </p:cNvPr>
            <p:cNvSpPr>
              <a:spLocks noChangeArrowheads="1"/>
            </p:cNvSpPr>
            <p:nvPr/>
          </p:nvSpPr>
          <p:spPr bwMode="auto">
            <a:xfrm>
              <a:off x="222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40</a:t>
              </a:r>
            </a:p>
          </p:txBody>
        </p:sp>
        <p:sp>
          <p:nvSpPr>
            <p:cNvPr id="72722" name="Rectangle 11">
              <a:extLst>
                <a:ext uri="{FF2B5EF4-FFF2-40B4-BE49-F238E27FC236}">
                  <a16:creationId xmlns:a16="http://schemas.microsoft.com/office/drawing/2014/main" id="{B7F5F394-9E9F-7446-9B96-D1A1D700C0C4}"/>
                </a:ext>
              </a:extLst>
            </p:cNvPr>
            <p:cNvSpPr>
              <a:spLocks noChangeArrowheads="1"/>
            </p:cNvSpPr>
            <p:nvPr/>
          </p:nvSpPr>
          <p:spPr bwMode="auto">
            <a:xfrm>
              <a:off x="276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60</a:t>
              </a:r>
            </a:p>
          </p:txBody>
        </p:sp>
        <p:sp>
          <p:nvSpPr>
            <p:cNvPr id="72723" name="Rectangle 12">
              <a:extLst>
                <a:ext uri="{FF2B5EF4-FFF2-40B4-BE49-F238E27FC236}">
                  <a16:creationId xmlns:a16="http://schemas.microsoft.com/office/drawing/2014/main" id="{87E58D63-F1AD-1444-B886-17F299355488}"/>
                </a:ext>
              </a:extLst>
            </p:cNvPr>
            <p:cNvSpPr>
              <a:spLocks noChangeArrowheads="1"/>
            </p:cNvSpPr>
            <p:nvPr/>
          </p:nvSpPr>
          <p:spPr bwMode="auto">
            <a:xfrm>
              <a:off x="3300" y="3695"/>
              <a:ext cx="7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80 = (</a:t>
              </a:r>
              <a:r>
                <a:rPr lang="en-US" altLang="en-US" sz="1800" i="1">
                  <a:solidFill>
                    <a:schemeClr val="tx1"/>
                  </a:solidFill>
                  <a:latin typeface="Century Gothic" panose="020B0502020202020204" pitchFamily="34" charset="0"/>
                </a:rPr>
                <a:t>I/P</a:t>
              </a:r>
              <a:r>
                <a:rPr lang="en-US" altLang="en-US" sz="1800" i="1" baseline="-25000">
                  <a:solidFill>
                    <a:schemeClr val="tx1"/>
                  </a:solidFill>
                  <a:latin typeface="Century Gothic" panose="020B0502020202020204" pitchFamily="34" charset="0"/>
                </a:rPr>
                <a:t>F</a:t>
              </a:r>
              <a:r>
                <a:rPr lang="en-US" altLang="en-US" sz="1800">
                  <a:solidFill>
                    <a:schemeClr val="tx1"/>
                  </a:solidFill>
                  <a:latin typeface="Century Gothic" panose="020B0502020202020204" pitchFamily="34" charset="0"/>
                </a:rPr>
                <a:t>)</a:t>
              </a:r>
            </a:p>
          </p:txBody>
        </p:sp>
        <p:sp>
          <p:nvSpPr>
            <p:cNvPr id="72724" name="Rectangle 13">
              <a:extLst>
                <a:ext uri="{FF2B5EF4-FFF2-40B4-BE49-F238E27FC236}">
                  <a16:creationId xmlns:a16="http://schemas.microsoft.com/office/drawing/2014/main" id="{C49591A7-7B0A-1A42-A6FD-07697BEFADCE}"/>
                </a:ext>
              </a:extLst>
            </p:cNvPr>
            <p:cNvSpPr>
              <a:spLocks noChangeArrowheads="1"/>
            </p:cNvSpPr>
            <p:nvPr/>
          </p:nvSpPr>
          <p:spPr bwMode="auto">
            <a:xfrm>
              <a:off x="168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20</a:t>
              </a:r>
            </a:p>
          </p:txBody>
        </p:sp>
        <p:sp>
          <p:nvSpPr>
            <p:cNvPr id="72725" name="Rectangle 14">
              <a:extLst>
                <a:ext uri="{FF2B5EF4-FFF2-40B4-BE49-F238E27FC236}">
                  <a16:creationId xmlns:a16="http://schemas.microsoft.com/office/drawing/2014/main" id="{047C70EB-3CF4-244C-8333-F9D91B0582BB}"/>
                </a:ext>
              </a:extLst>
            </p:cNvPr>
            <p:cNvSpPr>
              <a:spLocks noChangeArrowheads="1"/>
            </p:cNvSpPr>
            <p:nvPr/>
          </p:nvSpPr>
          <p:spPr bwMode="auto">
            <a:xfrm>
              <a:off x="1092" y="312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10</a:t>
              </a:r>
            </a:p>
          </p:txBody>
        </p:sp>
        <p:sp>
          <p:nvSpPr>
            <p:cNvPr id="72726" name="Rectangle 15">
              <a:extLst>
                <a:ext uri="{FF2B5EF4-FFF2-40B4-BE49-F238E27FC236}">
                  <a16:creationId xmlns:a16="http://schemas.microsoft.com/office/drawing/2014/main" id="{B8DD81AC-D513-6E45-B80E-C09E780F7C11}"/>
                </a:ext>
              </a:extLst>
            </p:cNvPr>
            <p:cNvSpPr>
              <a:spLocks noChangeArrowheads="1"/>
            </p:cNvSpPr>
            <p:nvPr/>
          </p:nvSpPr>
          <p:spPr bwMode="auto">
            <a:xfrm>
              <a:off x="1092" y="255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20</a:t>
              </a:r>
            </a:p>
          </p:txBody>
        </p:sp>
        <p:sp>
          <p:nvSpPr>
            <p:cNvPr id="72727" name="Rectangle 16">
              <a:extLst>
                <a:ext uri="{FF2B5EF4-FFF2-40B4-BE49-F238E27FC236}">
                  <a16:creationId xmlns:a16="http://schemas.microsoft.com/office/drawing/2014/main" id="{529F68F2-5B80-C047-B679-7D4413F03F93}"/>
                </a:ext>
              </a:extLst>
            </p:cNvPr>
            <p:cNvSpPr>
              <a:spLocks noChangeArrowheads="1"/>
            </p:cNvSpPr>
            <p:nvPr/>
          </p:nvSpPr>
          <p:spPr bwMode="auto">
            <a:xfrm>
              <a:off x="1092" y="1983"/>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30</a:t>
              </a:r>
            </a:p>
          </p:txBody>
        </p:sp>
        <p:sp>
          <p:nvSpPr>
            <p:cNvPr id="72728" name="Rectangle 17">
              <a:extLst>
                <a:ext uri="{FF2B5EF4-FFF2-40B4-BE49-F238E27FC236}">
                  <a16:creationId xmlns:a16="http://schemas.microsoft.com/office/drawing/2014/main" id="{E1D45AAB-CBBA-214E-9E6A-D9C2D291D183}"/>
                </a:ext>
              </a:extLst>
            </p:cNvPr>
            <p:cNvSpPr>
              <a:spLocks noChangeArrowheads="1"/>
            </p:cNvSpPr>
            <p:nvPr/>
          </p:nvSpPr>
          <p:spPr bwMode="auto">
            <a:xfrm>
              <a:off x="1188" y="3695"/>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0</a:t>
              </a:r>
            </a:p>
          </p:txBody>
        </p:sp>
        <p:sp>
          <p:nvSpPr>
            <p:cNvPr id="72729" name="Rectangle 36">
              <a:extLst>
                <a:ext uri="{FF2B5EF4-FFF2-40B4-BE49-F238E27FC236}">
                  <a16:creationId xmlns:a16="http://schemas.microsoft.com/office/drawing/2014/main" id="{9BFB67E0-879F-2B48-A761-408F1F42C9B5}"/>
                </a:ext>
              </a:extLst>
            </p:cNvPr>
            <p:cNvSpPr>
              <a:spLocks noChangeArrowheads="1"/>
            </p:cNvSpPr>
            <p:nvPr/>
          </p:nvSpPr>
          <p:spPr bwMode="auto">
            <a:xfrm>
              <a:off x="348" y="1111"/>
              <a:ext cx="9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800">
                  <a:solidFill>
                    <a:schemeClr val="tx1"/>
                  </a:solidFill>
                  <a:latin typeface="Century Gothic" panose="020B0502020202020204" pitchFamily="34" charset="0"/>
                </a:rPr>
                <a:t>Clothing (Y)</a:t>
              </a:r>
              <a:endParaRPr lang="en-US" altLang="en-US" sz="1600">
                <a:solidFill>
                  <a:schemeClr val="tx1"/>
                </a:solidFill>
                <a:latin typeface="Century Gothic" panose="020B0502020202020204" pitchFamily="34" charset="0"/>
              </a:endParaRPr>
            </a:p>
          </p:txBody>
        </p:sp>
      </p:grpSp>
      <p:sp>
        <p:nvSpPr>
          <p:cNvPr id="37" name="Slide Number Placeholder 3">
            <a:extLst>
              <a:ext uri="{FF2B5EF4-FFF2-40B4-BE49-F238E27FC236}">
                <a16:creationId xmlns:a16="http://schemas.microsoft.com/office/drawing/2014/main" id="{D58B750F-C2E7-9745-8DAB-F919744DAE02}"/>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en-US" sz="36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C984C2E-467E-9D4A-91E1-59E7B46ACCE1}"/>
                  </a:ext>
                </a:extLst>
              </p:cNvPr>
              <p:cNvSpPr/>
              <p:nvPr/>
            </p:nvSpPr>
            <p:spPr>
              <a:xfrm>
                <a:off x="4864972" y="2693504"/>
                <a:ext cx="5124410" cy="1088406"/>
              </a:xfrm>
              <a:prstGeom prst="rect">
                <a:avLst/>
              </a:prstGeom>
              <a:solidFill>
                <a:srgbClr val="00B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Times New Roman" panose="02020603050405020304" pitchFamily="18" charset="0"/>
                    <a:cs typeface="Times New Roman" panose="02020603050405020304" pitchFamily="18" charset="0"/>
                  </a:rPr>
                  <a:t>Slope = </a:t>
                </a:r>
                <a14:m>
                  <m:oMath xmlns:m="http://schemas.openxmlformats.org/officeDocument/2006/math">
                    <m:f>
                      <m:fPr>
                        <m:ctrlPr>
                          <a:rPr lang="en-US" sz="3000" i="1">
                            <a:latin typeface="Cambria Math" panose="02040503050406030204" pitchFamily="18" charset="0"/>
                          </a:rPr>
                        </m:ctrlPr>
                      </m:fPr>
                      <m:num>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𝑌</m:t>
                        </m:r>
                      </m:num>
                      <m:den>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𝑋</m:t>
                        </m:r>
                      </m:den>
                    </m:f>
                    <m:r>
                      <a:rPr lang="en-US" sz="3000" i="1">
                        <a:latin typeface="Cambria Math" panose="02040503050406030204" pitchFamily="18" charset="0"/>
                        <a:ea typeface="Cambria Math" panose="02040503050406030204" pitchFamily="18" charset="0"/>
                      </a:rPr>
                      <m:t> </m:t>
                    </m:r>
                  </m:oMath>
                </a14:m>
                <a:r>
                  <a:rPr lang="en-US" sz="30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3000" i="1" smtClean="0">
                            <a:latin typeface="Cambria Math" panose="02040503050406030204" pitchFamily="18" charset="0"/>
                          </a:rPr>
                        </m:ctrlPr>
                      </m:fPr>
                      <m:num>
                        <m:r>
                          <a:rPr lang="en-US" sz="300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𝐶</m:t>
                        </m:r>
                      </m:num>
                      <m:den>
                        <m:r>
                          <a:rPr lang="en-US" sz="300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𝐹</m:t>
                        </m:r>
                      </m:den>
                    </m:f>
                    <m:r>
                      <a:rPr lang="en-US" sz="3000" i="1">
                        <a:latin typeface="Cambria Math" panose="02040503050406030204" pitchFamily="18" charset="0"/>
                      </a:rPr>
                      <m:t>=−</m:t>
                    </m:r>
                    <m:f>
                      <m:fPr>
                        <m:ctrlPr>
                          <a:rPr lang="en-US" sz="3000" i="1">
                            <a:latin typeface="Cambria Math" panose="02040503050406030204" pitchFamily="18" charset="0"/>
                          </a:rPr>
                        </m:ctrlPr>
                      </m:fPr>
                      <m:num>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𝐹</m:t>
                            </m:r>
                          </m:sub>
                        </m:sSub>
                      </m:num>
                      <m:den>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𝐶</m:t>
                            </m:r>
                          </m:sub>
                        </m:sSub>
                      </m:den>
                    </m:f>
                    <m:r>
                      <a:rPr lang="en-US" sz="3000" i="1">
                        <a:latin typeface="Cambria Math" panose="02040503050406030204" pitchFamily="18" charset="0"/>
                      </a:rPr>
                      <m:t> =−</m:t>
                    </m:r>
                    <m:f>
                      <m:fPr>
                        <m:ctrlPr>
                          <a:rPr lang="en-US" sz="3000" i="1">
                            <a:latin typeface="Cambria Math" panose="02040503050406030204" pitchFamily="18" charset="0"/>
                          </a:rPr>
                        </m:ctrlPr>
                      </m:fPr>
                      <m:num>
                        <m:r>
                          <a:rPr lang="en-US" sz="3000" i="1">
                            <a:latin typeface="Cambria Math" panose="02040503050406030204" pitchFamily="18" charset="0"/>
                          </a:rPr>
                          <m:t>1</m:t>
                        </m:r>
                      </m:num>
                      <m:den>
                        <m:r>
                          <a:rPr lang="en-US" sz="3000" i="1">
                            <a:latin typeface="Cambria Math" panose="02040503050406030204" pitchFamily="18" charset="0"/>
                          </a:rPr>
                          <m:t>2</m:t>
                        </m:r>
                      </m:den>
                    </m:f>
                    <m:r>
                      <a:rPr lang="en-US" sz="3000" i="1">
                        <a:latin typeface="Cambria Math" panose="02040503050406030204" pitchFamily="18" charset="0"/>
                      </a:rPr>
                      <m:t> </m:t>
                    </m:r>
                  </m:oMath>
                </a14:m>
                <a:endParaRPr lang="en-US" sz="3000" dirty="0">
                  <a:latin typeface="Times New Roman" panose="02020603050405020304" pitchFamily="18" charset="0"/>
                  <a:cs typeface="Times New Roman" panose="02020603050405020304" pitchFamily="18" charset="0"/>
                </a:endParaRPr>
              </a:p>
            </p:txBody>
          </p:sp>
        </mc:Choice>
        <mc:Fallback xmlns="">
          <p:sp>
            <p:nvSpPr>
              <p:cNvPr id="39" name="Rectangle 38">
                <a:extLst>
                  <a:ext uri="{FF2B5EF4-FFF2-40B4-BE49-F238E27FC236}">
                    <a16:creationId xmlns:a16="http://schemas.microsoft.com/office/drawing/2014/main" id="{4C984C2E-467E-9D4A-91E1-59E7B46ACCE1}"/>
                  </a:ext>
                </a:extLst>
              </p:cNvPr>
              <p:cNvSpPr>
                <a:spLocks noRot="1" noChangeAspect="1" noMove="1" noResize="1" noEditPoints="1" noAdjustHandles="1" noChangeArrowheads="1" noChangeShapeType="1" noTextEdit="1"/>
              </p:cNvSpPr>
              <p:nvPr/>
            </p:nvSpPr>
            <p:spPr>
              <a:xfrm>
                <a:off x="4864972" y="2693504"/>
                <a:ext cx="5124410" cy="1088406"/>
              </a:xfrm>
              <a:prstGeom prst="rect">
                <a:avLst/>
              </a:prstGeom>
              <a:blipFill>
                <a:blip r:embed="rId3"/>
                <a:stretch>
                  <a:fillRect l="-739"/>
                </a:stretch>
              </a:blipFill>
            </p:spPr>
            <p:txBody>
              <a:bodyPr/>
              <a:lstStyle/>
              <a:p>
                <a:r>
                  <a:rPr lang="en-US">
                    <a:noFill/>
                  </a:rPr>
                  <a:t> </a:t>
                </a:r>
              </a:p>
            </p:txBody>
          </p:sp>
        </mc:Fallback>
      </mc:AlternateContent>
    </p:spTree>
    <p:extLst>
      <p:ext uri="{BB962C8B-B14F-4D97-AF65-F5344CB8AC3E}">
        <p14:creationId xmlns:p14="http://schemas.microsoft.com/office/powerpoint/2010/main" val="354558679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Right)">
                                      <p:cBhvr>
                                        <p:cTn id="11" dur="10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nodeType="clickEffect">
                                  <p:stCondLst>
                                    <p:cond delay="0"/>
                                  </p:stCondLst>
                                  <p:childTnLst>
                                    <p:set>
                                      <p:cBhvr>
                                        <p:cTn id="15" dur="1" fill="hold">
                                          <p:stCondLst>
                                            <p:cond delay="0"/>
                                          </p:stCondLst>
                                        </p:cTn>
                                        <p:tgtEl>
                                          <p:spTgt spid="184338"/>
                                        </p:tgtEl>
                                        <p:attrNameLst>
                                          <p:attrName>style.visibility</p:attrName>
                                        </p:attrNameLst>
                                      </p:cBhvr>
                                      <p:to>
                                        <p:strVal val="visible"/>
                                      </p:to>
                                    </p:set>
                                    <p:animEffect transition="in" filter="strips(downRight)">
                                      <p:cBhvr>
                                        <p:cTn id="16" dur="1000"/>
                                        <p:tgtEl>
                                          <p:spTgt spid="18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3BD2F-8A13-08B1-FD68-2290C992FC07}"/>
              </a:ext>
            </a:extLst>
          </p:cNvPr>
          <p:cNvSpPr>
            <a:spLocks noGrp="1"/>
          </p:cNvSpPr>
          <p:nvPr>
            <p:ph type="sldNum" sz="quarter" idx="12"/>
          </p:nvPr>
        </p:nvSpPr>
        <p:spPr/>
        <p:txBody>
          <a:bodyPr/>
          <a:lstStyle/>
          <a:p>
            <a:fld id="{F128DC48-024A-A743-A6DF-E12A487B7308}" type="slidenum">
              <a:rPr lang="en-US" smtClean="0"/>
              <a:t>15</a:t>
            </a:fld>
            <a:endParaRPr lang="en-US"/>
          </a:p>
        </p:txBody>
      </p:sp>
      <p:sp>
        <p:nvSpPr>
          <p:cNvPr id="3" name="TextBox 2">
            <a:extLst>
              <a:ext uri="{FF2B5EF4-FFF2-40B4-BE49-F238E27FC236}">
                <a16:creationId xmlns:a16="http://schemas.microsoft.com/office/drawing/2014/main" id="{67922BFF-72FA-EA9B-D7C1-E33A9B449039}"/>
              </a:ext>
            </a:extLst>
          </p:cNvPr>
          <p:cNvSpPr txBox="1"/>
          <p:nvPr/>
        </p:nvSpPr>
        <p:spPr>
          <a:xfrm>
            <a:off x="3080795" y="2662178"/>
            <a:ext cx="6030410" cy="630942"/>
          </a:xfrm>
          <a:prstGeom prst="rect">
            <a:avLst/>
          </a:prstGeom>
          <a:noFill/>
        </p:spPr>
        <p:txBody>
          <a:bodyPr wrap="square" rtlCol="0">
            <a:spAutoFit/>
          </a:bodyPr>
          <a:lstStyle/>
          <a:p>
            <a:pPr algn="ctr"/>
            <a:r>
              <a:rPr lang="en-US" sz="3500" dirty="0"/>
              <a:t>Utility maximization</a:t>
            </a:r>
          </a:p>
        </p:txBody>
      </p:sp>
    </p:spTree>
    <p:extLst>
      <p:ext uri="{BB962C8B-B14F-4D97-AF65-F5344CB8AC3E}">
        <p14:creationId xmlns:p14="http://schemas.microsoft.com/office/powerpoint/2010/main" val="3857450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31"/>
          <p:cNvGrpSpPr>
            <a:grpSpLocks/>
          </p:cNvGrpSpPr>
          <p:nvPr/>
        </p:nvGrpSpPr>
        <p:grpSpPr bwMode="auto">
          <a:xfrm>
            <a:off x="2144077" y="2359655"/>
            <a:ext cx="3165476" cy="3024188"/>
            <a:chOff x="1615" y="875"/>
            <a:chExt cx="1994" cy="1905"/>
          </a:xfrm>
        </p:grpSpPr>
        <p:sp>
          <p:nvSpPr>
            <p:cNvPr id="31" name="Freeform 32"/>
            <p:cNvSpPr>
              <a:spLocks/>
            </p:cNvSpPr>
            <p:nvPr/>
          </p:nvSpPr>
          <p:spPr bwMode="auto">
            <a:xfrm>
              <a:off x="1615" y="875"/>
              <a:ext cx="1744" cy="1866"/>
            </a:xfrm>
            <a:custGeom>
              <a:avLst/>
              <a:gdLst>
                <a:gd name="T0" fmla="*/ 2147483647 w 117"/>
                <a:gd name="T1" fmla="*/ 2147483647 h 125"/>
                <a:gd name="T2" fmla="*/ 0 w 117"/>
                <a:gd name="T3" fmla="*/ 0 h 125"/>
                <a:gd name="T4" fmla="*/ 0 60000 65536"/>
                <a:gd name="T5" fmla="*/ 0 60000 65536"/>
                <a:gd name="T6" fmla="*/ 0 w 117"/>
                <a:gd name="T7" fmla="*/ 0 h 125"/>
                <a:gd name="T8" fmla="*/ 117 w 117"/>
                <a:gd name="T9" fmla="*/ 125 h 125"/>
              </a:gdLst>
              <a:ahLst/>
              <a:cxnLst>
                <a:cxn ang="T4">
                  <a:pos x="T0" y="T1"/>
                </a:cxn>
                <a:cxn ang="T5">
                  <a:pos x="T2" y="T3"/>
                </a:cxn>
              </a:cxnLst>
              <a:rect l="T6" t="T7" r="T8" b="T9"/>
              <a:pathLst>
                <a:path w="117" h="125">
                  <a:moveTo>
                    <a:pt x="117" y="125"/>
                  </a:moveTo>
                  <a:cubicBezTo>
                    <a:pt x="53" y="120"/>
                    <a:pt x="1" y="66"/>
                    <a:pt x="0" y="0"/>
                  </a:cubicBezTo>
                </a:path>
              </a:pathLst>
            </a:custGeom>
            <a:noFill/>
            <a:ln w="71438">
              <a:solidFill>
                <a:srgbClr val="003F95"/>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 name="Rectangle 33"/>
            <p:cNvSpPr>
              <a:spLocks noChangeArrowheads="1"/>
            </p:cNvSpPr>
            <p:nvPr/>
          </p:nvSpPr>
          <p:spPr bwMode="auto">
            <a:xfrm>
              <a:off x="3372" y="2588"/>
              <a:ext cx="237"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eaLnBrk="0" hangingPunct="0"/>
              <a:r>
                <a:rPr lang="en-US" sz="2000" i="1" dirty="0">
                  <a:solidFill>
                    <a:srgbClr val="000000"/>
                  </a:solidFill>
                </a:rPr>
                <a:t>I</a:t>
              </a:r>
              <a:r>
                <a:rPr lang="en-US" sz="2000" baseline="-25000" dirty="0">
                  <a:solidFill>
                    <a:srgbClr val="000000"/>
                  </a:solidFill>
                </a:rPr>
                <a:t>2</a:t>
              </a:r>
              <a:endParaRPr lang="en-US" sz="2400" dirty="0">
                <a:latin typeface="Times New Roman" charset="0"/>
              </a:endParaRPr>
            </a:p>
          </p:txBody>
        </p:sp>
      </p:grpSp>
      <p:sp>
        <p:nvSpPr>
          <p:cNvPr id="2" name="Title 1"/>
          <p:cNvSpPr>
            <a:spLocks noGrp="1"/>
          </p:cNvSpPr>
          <p:nvPr>
            <p:ph type="title"/>
          </p:nvPr>
        </p:nvSpPr>
        <p:spPr/>
        <p:txBody>
          <a:bodyPr>
            <a:normAutofit fontScale="90000"/>
          </a:bodyPr>
          <a:lstStyle/>
          <a:p>
            <a:r>
              <a:rPr lang="en-US" sz="2400" dirty="0"/>
              <a:t>The </a:t>
            </a:r>
            <a:r>
              <a:rPr lang="en-US" sz="2400" b="1" dirty="0"/>
              <a:t>bliss point </a:t>
            </a:r>
            <a:r>
              <a:rPr lang="en-US" sz="2400" dirty="0"/>
              <a:t>where the indifference curve and budget line intersect locates the bundle of goods that gives the consumer maximum utility, given her preferences and subject to (</a:t>
            </a:r>
            <a:r>
              <a:rPr lang="en-US" sz="2400" dirty="0" err="1"/>
              <a:t>s.t.</a:t>
            </a:r>
            <a:r>
              <a:rPr lang="en-US" sz="2400" dirty="0"/>
              <a:t>) her budget constraint. </a:t>
            </a:r>
          </a:p>
        </p:txBody>
      </p:sp>
      <p:sp>
        <p:nvSpPr>
          <p:cNvPr id="36" name="Freeform 16"/>
          <p:cNvSpPr>
            <a:spLocks/>
          </p:cNvSpPr>
          <p:nvPr/>
        </p:nvSpPr>
        <p:spPr bwMode="auto">
          <a:xfrm>
            <a:off x="1556703" y="1967110"/>
            <a:ext cx="6316663" cy="4549775"/>
          </a:xfrm>
          <a:custGeom>
            <a:avLst/>
            <a:gdLst>
              <a:gd name="T0" fmla="*/ 0 w 3979"/>
              <a:gd name="T1" fmla="*/ 0 h 2866"/>
              <a:gd name="T2" fmla="*/ 0 w 3979"/>
              <a:gd name="T3" fmla="*/ 2147483647 h 2866"/>
              <a:gd name="T4" fmla="*/ 2147483647 w 3979"/>
              <a:gd name="T5" fmla="*/ 2147483647 h 2866"/>
              <a:gd name="T6" fmla="*/ 0 60000 65536"/>
              <a:gd name="T7" fmla="*/ 0 60000 65536"/>
              <a:gd name="T8" fmla="*/ 0 60000 65536"/>
              <a:gd name="T9" fmla="*/ 0 w 3979"/>
              <a:gd name="T10" fmla="*/ 0 h 2866"/>
              <a:gd name="T11" fmla="*/ 3979 w 3979"/>
              <a:gd name="T12" fmla="*/ 2866 h 2866"/>
            </a:gdLst>
            <a:ahLst/>
            <a:cxnLst>
              <a:cxn ang="T6">
                <a:pos x="T0" y="T1"/>
              </a:cxn>
              <a:cxn ang="T7">
                <a:pos x="T2" y="T3"/>
              </a:cxn>
              <a:cxn ang="T8">
                <a:pos x="T4" y="T5"/>
              </a:cxn>
            </a:cxnLst>
            <a:rect l="T9" t="T10" r="T11" b="T12"/>
            <a:pathLst>
              <a:path w="3979" h="2866">
                <a:moveTo>
                  <a:pt x="0" y="0"/>
                </a:moveTo>
                <a:lnTo>
                  <a:pt x="0" y="2866"/>
                </a:lnTo>
                <a:lnTo>
                  <a:pt x="3979" y="2866"/>
                </a:lnTo>
              </a:path>
            </a:pathLst>
          </a:custGeom>
          <a:noFill/>
          <a:ln w="23813">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7" name="Rectangle 17"/>
          <p:cNvSpPr>
            <a:spLocks noChangeArrowheads="1"/>
          </p:cNvSpPr>
          <p:nvPr/>
        </p:nvSpPr>
        <p:spPr bwMode="auto">
          <a:xfrm flipH="1">
            <a:off x="7530175" y="6542285"/>
            <a:ext cx="92802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eaLnBrk="0" hangingPunct="0"/>
            <a:r>
              <a:rPr lang="en-US" sz="2000" b="1" dirty="0">
                <a:solidFill>
                  <a:srgbClr val="000000"/>
                </a:solidFill>
              </a:rPr>
              <a:t>Food</a:t>
            </a:r>
            <a:endParaRPr lang="en-US" sz="2400" dirty="0">
              <a:latin typeface="Times New Roman" charset="0"/>
            </a:endParaRPr>
          </a:p>
        </p:txBody>
      </p:sp>
      <p:sp>
        <p:nvSpPr>
          <p:cNvPr id="40" name="Rectangle 20"/>
          <p:cNvSpPr>
            <a:spLocks noChangeArrowheads="1"/>
          </p:cNvSpPr>
          <p:nvPr/>
        </p:nvSpPr>
        <p:spPr bwMode="auto">
          <a:xfrm>
            <a:off x="320040" y="2227460"/>
            <a:ext cx="119062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eaLnBrk="0" hangingPunct="0"/>
            <a:r>
              <a:rPr lang="en-US" sz="2000" b="1" dirty="0">
                <a:solidFill>
                  <a:srgbClr val="000000"/>
                </a:solidFill>
                <a:latin typeface="Trebuchet MS" panose="020B0703020202090204" pitchFamily="34" charset="0"/>
              </a:rPr>
              <a:t>Clothing</a:t>
            </a:r>
            <a:endParaRPr lang="en-US" sz="2400" dirty="0">
              <a:latin typeface="Trebuchet MS" panose="020B0703020202090204" pitchFamily="34" charset="0"/>
            </a:endParaRPr>
          </a:p>
        </p:txBody>
      </p:sp>
      <p:sp>
        <p:nvSpPr>
          <p:cNvPr id="41" name="Rectangle 21"/>
          <p:cNvSpPr>
            <a:spLocks noChangeArrowheads="1"/>
          </p:cNvSpPr>
          <p:nvPr/>
        </p:nvSpPr>
        <p:spPr bwMode="auto">
          <a:xfrm>
            <a:off x="1369377" y="6550223"/>
            <a:ext cx="13465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sz="2000" dirty="0">
                <a:solidFill>
                  <a:srgbClr val="000000"/>
                </a:solidFill>
              </a:rPr>
              <a:t>0</a:t>
            </a:r>
            <a:endParaRPr lang="en-US" sz="2400" dirty="0">
              <a:latin typeface="Times New Roman" charset="0"/>
            </a:endParaRPr>
          </a:p>
        </p:txBody>
      </p:sp>
      <p:grpSp>
        <p:nvGrpSpPr>
          <p:cNvPr id="42" name="Group 22"/>
          <p:cNvGrpSpPr>
            <a:grpSpLocks/>
          </p:cNvGrpSpPr>
          <p:nvPr/>
        </p:nvGrpSpPr>
        <p:grpSpPr bwMode="auto">
          <a:xfrm>
            <a:off x="1578927" y="2630684"/>
            <a:ext cx="2840038" cy="3886200"/>
            <a:chOff x="938" y="1214"/>
            <a:chExt cx="1789" cy="2448"/>
          </a:xfrm>
        </p:grpSpPr>
        <p:sp>
          <p:nvSpPr>
            <p:cNvPr id="43" name="Line 23"/>
            <p:cNvSpPr>
              <a:spLocks noChangeShapeType="1"/>
            </p:cNvSpPr>
            <p:nvPr/>
          </p:nvSpPr>
          <p:spPr bwMode="auto">
            <a:xfrm>
              <a:off x="938" y="1214"/>
              <a:ext cx="1789" cy="2448"/>
            </a:xfrm>
            <a:prstGeom prst="line">
              <a:avLst/>
            </a:prstGeom>
            <a:noFill/>
            <a:ln w="71438">
              <a:solidFill>
                <a:srgbClr val="AD0D1B"/>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 name="Rectangle 24"/>
            <p:cNvSpPr>
              <a:spLocks noChangeArrowheads="1"/>
            </p:cNvSpPr>
            <p:nvPr/>
          </p:nvSpPr>
          <p:spPr bwMode="auto">
            <a:xfrm>
              <a:off x="1294" y="3392"/>
              <a:ext cx="1279"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sz="2000" dirty="0">
                  <a:solidFill>
                    <a:srgbClr val="000000"/>
                  </a:solidFill>
                </a:rPr>
                <a:t>Budget constraint</a:t>
              </a:r>
              <a:endParaRPr lang="en-US" sz="2400" dirty="0">
                <a:latin typeface="Times New Roman" charset="0"/>
              </a:endParaRPr>
            </a:p>
          </p:txBody>
        </p:sp>
      </p:grpSp>
      <p:grpSp>
        <p:nvGrpSpPr>
          <p:cNvPr id="45" name="Group 25"/>
          <p:cNvGrpSpPr>
            <a:grpSpLocks/>
          </p:cNvGrpSpPr>
          <p:nvPr/>
        </p:nvGrpSpPr>
        <p:grpSpPr bwMode="auto">
          <a:xfrm>
            <a:off x="1839277" y="2773560"/>
            <a:ext cx="3081338" cy="3109913"/>
            <a:chOff x="1102" y="1304"/>
            <a:chExt cx="1941" cy="1959"/>
          </a:xfrm>
        </p:grpSpPr>
        <p:sp>
          <p:nvSpPr>
            <p:cNvPr id="46" name="Freeform 26"/>
            <p:cNvSpPr>
              <a:spLocks/>
            </p:cNvSpPr>
            <p:nvPr/>
          </p:nvSpPr>
          <p:spPr bwMode="auto">
            <a:xfrm>
              <a:off x="1102" y="1304"/>
              <a:ext cx="1744" cy="1866"/>
            </a:xfrm>
            <a:custGeom>
              <a:avLst/>
              <a:gdLst>
                <a:gd name="T0" fmla="*/ 2147483647 w 117"/>
                <a:gd name="T1" fmla="*/ 2147483647 h 125"/>
                <a:gd name="T2" fmla="*/ 0 w 117"/>
                <a:gd name="T3" fmla="*/ 0 h 125"/>
                <a:gd name="T4" fmla="*/ 0 60000 65536"/>
                <a:gd name="T5" fmla="*/ 0 60000 65536"/>
                <a:gd name="T6" fmla="*/ 0 w 117"/>
                <a:gd name="T7" fmla="*/ 0 h 125"/>
                <a:gd name="T8" fmla="*/ 117 w 117"/>
                <a:gd name="T9" fmla="*/ 125 h 125"/>
              </a:gdLst>
              <a:ahLst/>
              <a:cxnLst>
                <a:cxn ang="T4">
                  <a:pos x="T0" y="T1"/>
                </a:cxn>
                <a:cxn ang="T5">
                  <a:pos x="T2" y="T3"/>
                </a:cxn>
              </a:cxnLst>
              <a:rect l="T6" t="T7" r="T8" b="T9"/>
              <a:pathLst>
                <a:path w="117" h="125">
                  <a:moveTo>
                    <a:pt x="117" y="125"/>
                  </a:moveTo>
                  <a:cubicBezTo>
                    <a:pt x="52" y="120"/>
                    <a:pt x="1" y="66"/>
                    <a:pt x="0" y="0"/>
                  </a:cubicBezTo>
                </a:path>
              </a:pathLst>
            </a:custGeom>
            <a:noFill/>
            <a:ln w="71438">
              <a:solidFill>
                <a:srgbClr val="003F95"/>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 name="Rectangle 27"/>
            <p:cNvSpPr>
              <a:spLocks noChangeArrowheads="1"/>
            </p:cNvSpPr>
            <p:nvPr/>
          </p:nvSpPr>
          <p:spPr bwMode="auto">
            <a:xfrm>
              <a:off x="2941" y="3071"/>
              <a:ext cx="102"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sz="2000" i="1">
                  <a:solidFill>
                    <a:srgbClr val="000000"/>
                  </a:solidFill>
                </a:rPr>
                <a:t>I</a:t>
              </a:r>
              <a:r>
                <a:rPr lang="en-US" sz="2000" baseline="-25000">
                  <a:solidFill>
                    <a:srgbClr val="000000"/>
                  </a:solidFill>
                </a:rPr>
                <a:t>1</a:t>
              </a:r>
              <a:endParaRPr lang="en-US" sz="2400">
                <a:latin typeface="Times New Roman" charset="0"/>
              </a:endParaRPr>
            </a:p>
          </p:txBody>
        </p:sp>
      </p:grpSp>
      <p:grpSp>
        <p:nvGrpSpPr>
          <p:cNvPr id="51" name="Group 31"/>
          <p:cNvGrpSpPr>
            <a:grpSpLocks/>
          </p:cNvGrpSpPr>
          <p:nvPr/>
        </p:nvGrpSpPr>
        <p:grpSpPr bwMode="auto">
          <a:xfrm>
            <a:off x="2548891" y="2014735"/>
            <a:ext cx="3044825" cy="3101975"/>
            <a:chOff x="1549" y="826"/>
            <a:chExt cx="1918" cy="1954"/>
          </a:xfrm>
        </p:grpSpPr>
        <p:sp>
          <p:nvSpPr>
            <p:cNvPr id="52" name="Freeform 32"/>
            <p:cNvSpPr>
              <a:spLocks/>
            </p:cNvSpPr>
            <p:nvPr/>
          </p:nvSpPr>
          <p:spPr bwMode="auto">
            <a:xfrm>
              <a:off x="1549" y="826"/>
              <a:ext cx="1744" cy="1866"/>
            </a:xfrm>
            <a:custGeom>
              <a:avLst/>
              <a:gdLst>
                <a:gd name="T0" fmla="*/ 2147483647 w 117"/>
                <a:gd name="T1" fmla="*/ 2147483647 h 125"/>
                <a:gd name="T2" fmla="*/ 0 w 117"/>
                <a:gd name="T3" fmla="*/ 0 h 125"/>
                <a:gd name="T4" fmla="*/ 0 60000 65536"/>
                <a:gd name="T5" fmla="*/ 0 60000 65536"/>
                <a:gd name="T6" fmla="*/ 0 w 117"/>
                <a:gd name="T7" fmla="*/ 0 h 125"/>
                <a:gd name="T8" fmla="*/ 117 w 117"/>
                <a:gd name="T9" fmla="*/ 125 h 125"/>
              </a:gdLst>
              <a:ahLst/>
              <a:cxnLst>
                <a:cxn ang="T4">
                  <a:pos x="T0" y="T1"/>
                </a:cxn>
                <a:cxn ang="T5">
                  <a:pos x="T2" y="T3"/>
                </a:cxn>
              </a:cxnLst>
              <a:rect l="T6" t="T7" r="T8" b="T9"/>
              <a:pathLst>
                <a:path w="117" h="125">
                  <a:moveTo>
                    <a:pt x="117" y="125"/>
                  </a:moveTo>
                  <a:cubicBezTo>
                    <a:pt x="53" y="120"/>
                    <a:pt x="1" y="66"/>
                    <a:pt x="0" y="0"/>
                  </a:cubicBezTo>
                </a:path>
              </a:pathLst>
            </a:custGeom>
            <a:noFill/>
            <a:ln w="71438">
              <a:solidFill>
                <a:srgbClr val="003F95"/>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 name="Rectangle 33"/>
            <p:cNvSpPr>
              <a:spLocks noChangeArrowheads="1"/>
            </p:cNvSpPr>
            <p:nvPr/>
          </p:nvSpPr>
          <p:spPr bwMode="auto">
            <a:xfrm>
              <a:off x="3365" y="2588"/>
              <a:ext cx="102"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sz="2000" i="1">
                  <a:solidFill>
                    <a:srgbClr val="000000"/>
                  </a:solidFill>
                </a:rPr>
                <a:t>I</a:t>
              </a:r>
              <a:r>
                <a:rPr lang="en-US" sz="2000" baseline="-25000">
                  <a:solidFill>
                    <a:srgbClr val="000000"/>
                  </a:solidFill>
                </a:rPr>
                <a:t>3</a:t>
              </a:r>
              <a:endParaRPr lang="en-US" sz="2400">
                <a:latin typeface="Times New Roman" charset="0"/>
              </a:endParaRPr>
            </a:p>
          </p:txBody>
        </p:sp>
      </p:grpSp>
      <p:grpSp>
        <p:nvGrpSpPr>
          <p:cNvPr id="54" name="Group 34"/>
          <p:cNvGrpSpPr>
            <a:grpSpLocks/>
          </p:cNvGrpSpPr>
          <p:nvPr/>
        </p:nvGrpSpPr>
        <p:grpSpPr bwMode="auto">
          <a:xfrm>
            <a:off x="2639093" y="2947393"/>
            <a:ext cx="1920877" cy="1250951"/>
            <a:chOff x="1560" y="1435"/>
            <a:chExt cx="1210" cy="788"/>
          </a:xfrm>
        </p:grpSpPr>
        <p:sp>
          <p:nvSpPr>
            <p:cNvPr id="55" name="Line 35"/>
            <p:cNvSpPr>
              <a:spLocks noChangeShapeType="1"/>
            </p:cNvSpPr>
            <p:nvPr/>
          </p:nvSpPr>
          <p:spPr bwMode="auto">
            <a:xfrm flipH="1">
              <a:off x="1658" y="1627"/>
              <a:ext cx="270" cy="439"/>
            </a:xfrm>
            <a:prstGeom prst="line">
              <a:avLst/>
            </a:prstGeom>
            <a:noFill/>
            <a:ln w="2381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 name="Rectangle 36"/>
            <p:cNvSpPr>
              <a:spLocks noChangeArrowheads="1"/>
            </p:cNvSpPr>
            <p:nvPr/>
          </p:nvSpPr>
          <p:spPr bwMode="auto">
            <a:xfrm>
              <a:off x="1928" y="1435"/>
              <a:ext cx="84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sz="2000" dirty="0">
                  <a:solidFill>
                    <a:srgbClr val="000000"/>
                  </a:solidFill>
                </a:rPr>
                <a:t>B=Optimum</a:t>
              </a:r>
              <a:endParaRPr lang="en-US" sz="2400" dirty="0">
                <a:latin typeface="Times New Roman" charset="0"/>
              </a:endParaRPr>
            </a:p>
          </p:txBody>
        </p:sp>
        <p:sp>
          <p:nvSpPr>
            <p:cNvPr id="57" name="Oval 37"/>
            <p:cNvSpPr>
              <a:spLocks noChangeArrowheads="1"/>
            </p:cNvSpPr>
            <p:nvPr/>
          </p:nvSpPr>
          <p:spPr bwMode="auto">
            <a:xfrm>
              <a:off x="1560" y="2125"/>
              <a:ext cx="98" cy="9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grpSp>
      <p:grpSp>
        <p:nvGrpSpPr>
          <p:cNvPr id="58" name="Group 38"/>
          <p:cNvGrpSpPr>
            <a:grpSpLocks/>
          </p:cNvGrpSpPr>
          <p:nvPr/>
        </p:nvGrpSpPr>
        <p:grpSpPr bwMode="auto">
          <a:xfrm>
            <a:off x="3407726" y="4515047"/>
            <a:ext cx="1647828" cy="376238"/>
            <a:chOff x="2235" y="2108"/>
            <a:chExt cx="1038" cy="237"/>
          </a:xfrm>
        </p:grpSpPr>
        <p:sp>
          <p:nvSpPr>
            <p:cNvPr id="59" name="Oval 39"/>
            <p:cNvSpPr>
              <a:spLocks noChangeArrowheads="1"/>
            </p:cNvSpPr>
            <p:nvPr/>
          </p:nvSpPr>
          <p:spPr bwMode="auto">
            <a:xfrm>
              <a:off x="2235" y="2247"/>
              <a:ext cx="98" cy="9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60" name="Rectangle 40"/>
            <p:cNvSpPr>
              <a:spLocks noChangeArrowheads="1"/>
            </p:cNvSpPr>
            <p:nvPr/>
          </p:nvSpPr>
          <p:spPr bwMode="auto">
            <a:xfrm>
              <a:off x="2346" y="2108"/>
              <a:ext cx="927"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sz="2000" dirty="0">
                  <a:solidFill>
                    <a:srgbClr val="000000"/>
                  </a:solidFill>
                </a:rPr>
                <a:t>C=unfeasible</a:t>
              </a:r>
              <a:endParaRPr lang="en-US" sz="2400" dirty="0">
                <a:latin typeface="Times New Roman" charset="0"/>
              </a:endParaRPr>
            </a:p>
          </p:txBody>
        </p:sp>
      </p:grpSp>
      <p:grpSp>
        <p:nvGrpSpPr>
          <p:cNvPr id="61" name="Group 41"/>
          <p:cNvGrpSpPr>
            <a:grpSpLocks/>
          </p:cNvGrpSpPr>
          <p:nvPr/>
        </p:nvGrpSpPr>
        <p:grpSpPr bwMode="auto">
          <a:xfrm>
            <a:off x="2144077" y="5443733"/>
            <a:ext cx="1631952" cy="396876"/>
            <a:chOff x="277" y="1976"/>
            <a:chExt cx="1028" cy="250"/>
          </a:xfrm>
        </p:grpSpPr>
        <p:sp>
          <p:nvSpPr>
            <p:cNvPr id="62" name="Oval 42"/>
            <p:cNvSpPr>
              <a:spLocks noChangeArrowheads="1"/>
            </p:cNvSpPr>
            <p:nvPr/>
          </p:nvSpPr>
          <p:spPr bwMode="auto">
            <a:xfrm>
              <a:off x="1207" y="1976"/>
              <a:ext cx="98" cy="9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63" name="Rectangle 43"/>
            <p:cNvSpPr>
              <a:spLocks noChangeArrowheads="1"/>
            </p:cNvSpPr>
            <p:nvPr/>
          </p:nvSpPr>
          <p:spPr bwMode="auto">
            <a:xfrm>
              <a:off x="277" y="2032"/>
              <a:ext cx="976"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sz="2000" dirty="0">
                  <a:solidFill>
                    <a:srgbClr val="000000"/>
                  </a:solidFill>
                </a:rPr>
                <a:t>A=suboptimal</a:t>
              </a:r>
              <a:endParaRPr lang="en-US" sz="2400" dirty="0">
                <a:latin typeface="Times New Roman" charset="0"/>
              </a:endParaRPr>
            </a:p>
          </p:txBody>
        </p:sp>
      </p:grpSp>
      <p:sp>
        <p:nvSpPr>
          <p:cNvPr id="3" name="Slide Number Placeholder 2"/>
          <p:cNvSpPr>
            <a:spLocks noGrp="1"/>
          </p:cNvSpPr>
          <p:nvPr>
            <p:ph type="sldNum" sz="quarter" idx="12"/>
          </p:nvPr>
        </p:nvSpPr>
        <p:spPr/>
        <p:txBody>
          <a:bodyPr/>
          <a:lstStyle/>
          <a:p>
            <a:fld id="{19371D3E-5A18-49EB-AD2A-429AF165759F}" type="slidenum">
              <a:rPr lang="en-US" smtClean="0"/>
              <a:t>16</a:t>
            </a:fld>
            <a:endParaRPr lang="en-US"/>
          </a:p>
        </p:txBody>
      </p:sp>
      <p:grpSp>
        <p:nvGrpSpPr>
          <p:cNvPr id="33" name="Group 38"/>
          <p:cNvGrpSpPr>
            <a:grpSpLocks/>
          </p:cNvGrpSpPr>
          <p:nvPr/>
        </p:nvGrpSpPr>
        <p:grpSpPr bwMode="auto">
          <a:xfrm>
            <a:off x="3223293" y="3666530"/>
            <a:ext cx="1651003" cy="376238"/>
            <a:chOff x="2235" y="2108"/>
            <a:chExt cx="1040" cy="237"/>
          </a:xfrm>
        </p:grpSpPr>
        <p:sp>
          <p:nvSpPr>
            <p:cNvPr id="34" name="Oval 39"/>
            <p:cNvSpPr>
              <a:spLocks noChangeArrowheads="1"/>
            </p:cNvSpPr>
            <p:nvPr/>
          </p:nvSpPr>
          <p:spPr bwMode="auto">
            <a:xfrm>
              <a:off x="2235" y="2247"/>
              <a:ext cx="98" cy="9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35" name="Rectangle 40"/>
            <p:cNvSpPr>
              <a:spLocks noChangeArrowheads="1"/>
            </p:cNvSpPr>
            <p:nvPr/>
          </p:nvSpPr>
          <p:spPr bwMode="auto">
            <a:xfrm>
              <a:off x="2346" y="2108"/>
              <a:ext cx="929"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sz="2000" dirty="0">
                  <a:solidFill>
                    <a:srgbClr val="000000"/>
                  </a:solidFill>
                </a:rPr>
                <a:t>D=unfeasible</a:t>
              </a:r>
              <a:endParaRPr lang="en-US" sz="2400" dirty="0">
                <a:latin typeface="Times New Roman" charset="0"/>
              </a:endParaRPr>
            </a:p>
          </p:txBody>
        </p:sp>
      </p:grpSp>
    </p:spTree>
    <p:extLst>
      <p:ext uri="{BB962C8B-B14F-4D97-AF65-F5344CB8AC3E}">
        <p14:creationId xmlns:p14="http://schemas.microsoft.com/office/powerpoint/2010/main" val="188334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dissolv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dissolv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dissolv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par>
                                <p:cTn id="37" presetID="9"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dissolve">
                                      <p:cBhvr>
                                        <p:cTn id="3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15FE-D192-A95B-73FC-0A427BB5FE7B}"/>
              </a:ext>
            </a:extLst>
          </p:cNvPr>
          <p:cNvSpPr>
            <a:spLocks noGrp="1"/>
          </p:cNvSpPr>
          <p:nvPr>
            <p:ph type="title"/>
          </p:nvPr>
        </p:nvSpPr>
        <p:spPr/>
        <p:txBody>
          <a:bodyPr/>
          <a:lstStyle/>
          <a:p>
            <a:r>
              <a:rPr lang="en-US" dirty="0">
                <a:highlight>
                  <a:srgbClr val="FFFF00"/>
                </a:highlight>
              </a:rPr>
              <a:t>@u: At the bliss point</a:t>
            </a:r>
          </a:p>
        </p:txBody>
      </p:sp>
      <p:sp>
        <p:nvSpPr>
          <p:cNvPr id="3" name="Content Placeholder 2">
            <a:extLst>
              <a:ext uri="{FF2B5EF4-FFF2-40B4-BE49-F238E27FC236}">
                <a16:creationId xmlns:a16="http://schemas.microsoft.com/office/drawing/2014/main" id="{DFDCF6F6-DE86-650F-8548-67C615BE3054}"/>
              </a:ext>
            </a:extLst>
          </p:cNvPr>
          <p:cNvSpPr>
            <a:spLocks noGrp="1"/>
          </p:cNvSpPr>
          <p:nvPr>
            <p:ph idx="1"/>
          </p:nvPr>
        </p:nvSpPr>
        <p:spPr/>
        <p:txBody>
          <a:bodyPr/>
          <a:lstStyle/>
          <a:p>
            <a:r>
              <a:rPr lang="en-US" dirty="0">
                <a:highlight>
                  <a:srgbClr val="FFFF00"/>
                </a:highlight>
              </a:rPr>
              <a:t>What is the formula for the slope of the budget line?</a:t>
            </a:r>
          </a:p>
          <a:p>
            <a:endParaRPr lang="en-US" dirty="0">
              <a:highlight>
                <a:srgbClr val="FFFF00"/>
              </a:highlight>
            </a:endParaRPr>
          </a:p>
          <a:p>
            <a:r>
              <a:rPr lang="en-US" dirty="0">
                <a:highlight>
                  <a:srgbClr val="FFFF00"/>
                </a:highlight>
              </a:rPr>
              <a:t>What is the formula for MRS?</a:t>
            </a:r>
          </a:p>
          <a:p>
            <a:endParaRPr lang="en-US" dirty="0">
              <a:highlight>
                <a:srgbClr val="FFFF00"/>
              </a:highlight>
            </a:endParaRPr>
          </a:p>
          <a:p>
            <a:r>
              <a:rPr lang="en-US" dirty="0">
                <a:highlight>
                  <a:srgbClr val="FFFF00"/>
                </a:highlight>
              </a:rPr>
              <a:t>What does tangency imply for the slopes of the budget line and IC? </a:t>
            </a:r>
          </a:p>
          <a:p>
            <a:endParaRPr lang="en-US" dirty="0">
              <a:highlight>
                <a:srgbClr val="FFFF00"/>
              </a:highlight>
            </a:endParaRPr>
          </a:p>
          <a:p>
            <a:r>
              <a:rPr lang="en-US" dirty="0">
                <a:highlight>
                  <a:srgbClr val="FFFF00"/>
                </a:highlight>
              </a:rPr>
              <a:t>How do we work out the optimal consumption bundle?</a:t>
            </a:r>
          </a:p>
          <a:p>
            <a:pPr marL="0" indent="0">
              <a:buNone/>
            </a:pPr>
            <a:endParaRPr lang="en-US" dirty="0"/>
          </a:p>
        </p:txBody>
      </p:sp>
      <p:sp>
        <p:nvSpPr>
          <p:cNvPr id="4" name="Slide Number Placeholder 3">
            <a:extLst>
              <a:ext uri="{FF2B5EF4-FFF2-40B4-BE49-F238E27FC236}">
                <a16:creationId xmlns:a16="http://schemas.microsoft.com/office/drawing/2014/main" id="{C7C412BC-5609-A9CD-04A6-423F468B19E4}"/>
              </a:ext>
            </a:extLst>
          </p:cNvPr>
          <p:cNvSpPr>
            <a:spLocks noGrp="1"/>
          </p:cNvSpPr>
          <p:nvPr>
            <p:ph type="sldNum" sz="quarter" idx="12"/>
          </p:nvPr>
        </p:nvSpPr>
        <p:spPr/>
        <p:txBody>
          <a:bodyPr/>
          <a:lstStyle/>
          <a:p>
            <a:fld id="{F128DC48-024A-A743-A6DF-E12A487B7308}" type="slidenum">
              <a:rPr lang="en-US" smtClean="0"/>
              <a:t>17</a:t>
            </a:fld>
            <a:endParaRPr lang="en-US"/>
          </a:p>
        </p:txBody>
      </p:sp>
    </p:spTree>
    <p:extLst>
      <p:ext uri="{BB962C8B-B14F-4D97-AF65-F5344CB8AC3E}">
        <p14:creationId xmlns:p14="http://schemas.microsoft.com/office/powerpoint/2010/main" val="2040324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7">
            <a:extLst>
              <a:ext uri="{FF2B5EF4-FFF2-40B4-BE49-F238E27FC236}">
                <a16:creationId xmlns:a16="http://schemas.microsoft.com/office/drawing/2014/main" id="{873017CA-0570-B94A-AC81-042D493F19AC}"/>
              </a:ext>
            </a:extLst>
          </p:cNvPr>
          <p:cNvSpPr>
            <a:spLocks noGrp="1" noChangeArrowheads="1"/>
          </p:cNvSpPr>
          <p:nvPr>
            <p:ph type="title"/>
          </p:nvPr>
        </p:nvSpPr>
        <p:spPr/>
        <p:txBody>
          <a:bodyPr/>
          <a:lstStyle/>
          <a:p>
            <a:pPr eaLnBrk="1" hangingPunct="1"/>
            <a:r>
              <a:rPr lang="en-US" altLang="en-US" i="1" dirty="0"/>
              <a:t>Recall that</a:t>
            </a:r>
            <a:r>
              <a:rPr lang="en-US" altLang="en-US" dirty="0"/>
              <a:t>… Marginal rate of substitution</a:t>
            </a:r>
          </a:p>
        </p:txBody>
      </p:sp>
      <p:sp>
        <p:nvSpPr>
          <p:cNvPr id="45062" name="Rectangle 8">
            <a:extLst>
              <a:ext uri="{FF2B5EF4-FFF2-40B4-BE49-F238E27FC236}">
                <a16:creationId xmlns:a16="http://schemas.microsoft.com/office/drawing/2014/main" id="{536D14BC-9456-3248-BF3D-2262DB10E37C}"/>
              </a:ext>
            </a:extLst>
          </p:cNvPr>
          <p:cNvSpPr>
            <a:spLocks noGrp="1" noChangeArrowheads="1"/>
          </p:cNvSpPr>
          <p:nvPr>
            <p:ph type="body" idx="1"/>
          </p:nvPr>
        </p:nvSpPr>
        <p:spPr/>
        <p:txBody>
          <a:bodyPr>
            <a:normAutofit/>
          </a:bodyPr>
          <a:lstStyle/>
          <a:p>
            <a:pPr eaLnBrk="1" hangingPunct="1"/>
            <a:r>
              <a:rPr lang="en-US" altLang="en-US" dirty="0"/>
              <a:t>We measure how a person trades one good for another using the </a:t>
            </a:r>
            <a:r>
              <a:rPr lang="en-US" altLang="en-US" b="1" i="1" u="sng" dirty="0">
                <a:solidFill>
                  <a:srgbClr val="9999FF"/>
                </a:solidFill>
              </a:rPr>
              <a:t>marginal rate of substitution (MRS)</a:t>
            </a:r>
          </a:p>
          <a:p>
            <a:pPr lvl="1" eaLnBrk="1" hangingPunct="1"/>
            <a:endParaRPr lang="en-US" altLang="en-US" dirty="0"/>
          </a:p>
          <a:p>
            <a:pPr lvl="1" eaLnBrk="1" hangingPunct="1"/>
            <a:r>
              <a:rPr lang="en-US" altLang="en-US" dirty="0">
                <a:solidFill>
                  <a:schemeClr val="accent4">
                    <a:lumMod val="60000"/>
                    <a:lumOff val="40000"/>
                  </a:schemeClr>
                </a:solidFill>
              </a:rPr>
              <a:t>It quantifies </a:t>
            </a:r>
            <a:r>
              <a:rPr lang="en-US" altLang="en-US" b="1" dirty="0">
                <a:solidFill>
                  <a:schemeClr val="accent4">
                    <a:lumMod val="60000"/>
                    <a:lumOff val="40000"/>
                  </a:schemeClr>
                </a:solidFill>
              </a:rPr>
              <a:t>the amount of one good a consumer will give up to obtain more of another good</a:t>
            </a:r>
            <a:r>
              <a:rPr lang="en-US" altLang="en-US" dirty="0">
                <a:solidFill>
                  <a:schemeClr val="accent4">
                    <a:lumMod val="60000"/>
                    <a:lumOff val="40000"/>
                  </a:schemeClr>
                </a:solidFill>
              </a:rPr>
              <a:t>.</a:t>
            </a:r>
          </a:p>
          <a:p>
            <a:pPr lvl="1" eaLnBrk="1" hangingPunct="1"/>
            <a:endParaRPr lang="en-US" altLang="en-US" sz="800" dirty="0">
              <a:solidFill>
                <a:schemeClr val="accent4">
                  <a:lumMod val="60000"/>
                  <a:lumOff val="40000"/>
                </a:schemeClr>
              </a:solidFill>
            </a:endParaRPr>
          </a:p>
          <a:p>
            <a:pPr lvl="1" eaLnBrk="1" hangingPunct="1"/>
            <a:r>
              <a:rPr lang="en-US" altLang="en-US" dirty="0"/>
              <a:t>It is measured by the </a:t>
            </a:r>
            <a:r>
              <a:rPr lang="en-US" altLang="en-US" b="1" dirty="0"/>
              <a:t>slope of the indifference curve</a:t>
            </a:r>
            <a:r>
              <a:rPr lang="en-US" altLang="en-US" dirty="0"/>
              <a:t>.</a:t>
            </a:r>
          </a:p>
          <a:p>
            <a:pPr lvl="1"/>
            <a:r>
              <a:rPr lang="en-US" altLang="en-US" dirty="0">
                <a:solidFill>
                  <a:schemeClr val="accent4">
                    <a:lumMod val="60000"/>
                    <a:lumOff val="40000"/>
                  </a:schemeClr>
                </a:solidFill>
              </a:rPr>
              <a:t>Terminology: The </a:t>
            </a:r>
            <a:r>
              <a:rPr lang="en-US" altLang="en-US" b="1" u="sng" dirty="0">
                <a:solidFill>
                  <a:schemeClr val="accent4">
                    <a:lumMod val="60000"/>
                    <a:lumOff val="40000"/>
                  </a:schemeClr>
                </a:solidFill>
              </a:rPr>
              <a:t>MRS of food F for clothing C</a:t>
            </a:r>
            <a:r>
              <a:rPr lang="en-US" altLang="en-US" b="1" dirty="0">
                <a:solidFill>
                  <a:schemeClr val="accent4">
                    <a:lumMod val="60000"/>
                    <a:lumOff val="40000"/>
                  </a:schemeClr>
                </a:solidFill>
              </a:rPr>
              <a:t> </a:t>
            </a:r>
            <a:r>
              <a:rPr lang="en-US" altLang="en-US" dirty="0">
                <a:solidFill>
                  <a:schemeClr val="accent4">
                    <a:lumMod val="60000"/>
                    <a:lumOff val="40000"/>
                  </a:schemeClr>
                </a:solidFill>
              </a:rPr>
              <a:t>is the amount of </a:t>
            </a:r>
            <a:r>
              <a:rPr lang="en-US" altLang="en-US" b="1" u="sng" dirty="0">
                <a:solidFill>
                  <a:schemeClr val="accent4">
                    <a:lumMod val="60000"/>
                    <a:lumOff val="40000"/>
                  </a:schemeClr>
                </a:solidFill>
              </a:rPr>
              <a:t>clothing</a:t>
            </a:r>
            <a:r>
              <a:rPr lang="en-US" altLang="en-US" dirty="0">
                <a:solidFill>
                  <a:schemeClr val="accent4">
                    <a:lumMod val="60000"/>
                    <a:lumOff val="40000"/>
                  </a:schemeClr>
                </a:solidFill>
              </a:rPr>
              <a:t> that a person is willing to give up to obtain one </a:t>
            </a:r>
            <a:r>
              <a:rPr lang="en-US" altLang="en-US" i="1" dirty="0">
                <a:solidFill>
                  <a:schemeClr val="accent4">
                    <a:lumMod val="60000"/>
                    <a:lumOff val="40000"/>
                  </a:schemeClr>
                </a:solidFill>
              </a:rPr>
              <a:t>additional</a:t>
            </a:r>
            <a:r>
              <a:rPr lang="en-US" altLang="en-US" dirty="0">
                <a:solidFill>
                  <a:schemeClr val="accent4">
                    <a:lumMod val="60000"/>
                    <a:lumOff val="40000"/>
                  </a:schemeClr>
                </a:solidFill>
              </a:rPr>
              <a:t> unit of </a:t>
            </a:r>
            <a:r>
              <a:rPr lang="en-US" altLang="en-US" b="1" u="sng" dirty="0">
                <a:solidFill>
                  <a:schemeClr val="accent4">
                    <a:lumMod val="60000"/>
                    <a:lumOff val="40000"/>
                  </a:schemeClr>
                </a:solidFill>
              </a:rPr>
              <a:t>food</a:t>
            </a:r>
          </a:p>
        </p:txBody>
      </p:sp>
      <p:sp>
        <p:nvSpPr>
          <p:cNvPr id="7" name="Slide Number Placeholder 3">
            <a:extLst>
              <a:ext uri="{FF2B5EF4-FFF2-40B4-BE49-F238E27FC236}">
                <a16:creationId xmlns:a16="http://schemas.microsoft.com/office/drawing/2014/main" id="{C2436728-2FC3-8C46-ADF7-A9B65D9A8C21}"/>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36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51793097"/>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1085">
            <a:extLst>
              <a:ext uri="{FF2B5EF4-FFF2-40B4-BE49-F238E27FC236}">
                <a16:creationId xmlns:a16="http://schemas.microsoft.com/office/drawing/2014/main" id="{FB2F974F-D715-7140-A234-BED8FCB72165}"/>
              </a:ext>
            </a:extLst>
          </p:cNvPr>
          <p:cNvSpPr>
            <a:spLocks noGrp="1" noChangeArrowheads="1"/>
          </p:cNvSpPr>
          <p:nvPr>
            <p:ph type="title"/>
          </p:nvPr>
        </p:nvSpPr>
        <p:spPr/>
        <p:txBody>
          <a:bodyPr/>
          <a:lstStyle/>
          <a:p>
            <a:pPr eaLnBrk="1" hangingPunct="1"/>
            <a:r>
              <a:rPr lang="en-US" altLang="en-US" i="1" dirty="0"/>
              <a:t>Recall that</a:t>
            </a:r>
            <a:r>
              <a:rPr lang="en-US" altLang="en-US" dirty="0"/>
              <a:t>… Marginal Rate of Substitution</a:t>
            </a:r>
          </a:p>
        </p:txBody>
      </p:sp>
      <p:sp>
        <p:nvSpPr>
          <p:cNvPr id="382981" name="Freeform 1029">
            <a:extLst>
              <a:ext uri="{FF2B5EF4-FFF2-40B4-BE49-F238E27FC236}">
                <a16:creationId xmlns:a16="http://schemas.microsoft.com/office/drawing/2014/main" id="{5CC351F7-6CF5-7B47-9CAE-61633B75A211}"/>
              </a:ext>
            </a:extLst>
          </p:cNvPr>
          <p:cNvSpPr>
            <a:spLocks/>
          </p:cNvSpPr>
          <p:nvPr/>
        </p:nvSpPr>
        <p:spPr bwMode="auto">
          <a:xfrm>
            <a:off x="4784008" y="4573588"/>
            <a:ext cx="641350" cy="569912"/>
          </a:xfrm>
          <a:custGeom>
            <a:avLst/>
            <a:gdLst>
              <a:gd name="T0" fmla="*/ 0 w 404"/>
              <a:gd name="T1" fmla="*/ 2147483647 h 359"/>
              <a:gd name="T2" fmla="*/ 2147483647 w 404"/>
              <a:gd name="T3" fmla="*/ 2147483647 h 359"/>
              <a:gd name="T4" fmla="*/ 2147483647 w 404"/>
              <a:gd name="T5" fmla="*/ 2147483647 h 359"/>
              <a:gd name="T6" fmla="*/ 2147483647 w 404"/>
              <a:gd name="T7" fmla="*/ 0 h 359"/>
              <a:gd name="T8" fmla="*/ 2147483647 w 404"/>
              <a:gd name="T9" fmla="*/ 0 h 359"/>
              <a:gd name="T10" fmla="*/ 2147483647 w 404"/>
              <a:gd name="T11" fmla="*/ 2147483647 h 359"/>
              <a:gd name="T12" fmla="*/ 2147483647 w 404"/>
              <a:gd name="T13" fmla="*/ 2147483647 h 359"/>
              <a:gd name="T14" fmla="*/ 2147483647 w 404"/>
              <a:gd name="T15" fmla="*/ 2147483647 h 359"/>
              <a:gd name="T16" fmla="*/ 2147483647 w 404"/>
              <a:gd name="T17" fmla="*/ 2147483647 h 359"/>
              <a:gd name="T18" fmla="*/ 2147483647 w 404"/>
              <a:gd name="T19" fmla="*/ 2147483647 h 359"/>
              <a:gd name="T20" fmla="*/ 2147483647 w 404"/>
              <a:gd name="T21" fmla="*/ 2147483647 h 359"/>
              <a:gd name="T22" fmla="*/ 2147483647 w 404"/>
              <a:gd name="T23" fmla="*/ 2147483647 h 359"/>
              <a:gd name="T24" fmla="*/ 2147483647 w 404"/>
              <a:gd name="T25" fmla="*/ 2147483647 h 359"/>
              <a:gd name="T26" fmla="*/ 2147483647 w 404"/>
              <a:gd name="T27" fmla="*/ 2147483647 h 359"/>
              <a:gd name="T28" fmla="*/ 2147483647 w 404"/>
              <a:gd name="T29" fmla="*/ 2147483647 h 359"/>
              <a:gd name="T30" fmla="*/ 2147483647 w 404"/>
              <a:gd name="T31" fmla="*/ 2147483647 h 359"/>
              <a:gd name="T32" fmla="*/ 2147483647 w 404"/>
              <a:gd name="T33" fmla="*/ 2147483647 h 359"/>
              <a:gd name="T34" fmla="*/ 2147483647 w 404"/>
              <a:gd name="T35" fmla="*/ 2147483647 h 359"/>
              <a:gd name="T36" fmla="*/ 2147483647 w 404"/>
              <a:gd name="T37" fmla="*/ 2147483647 h 3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4"/>
              <a:gd name="T58" fmla="*/ 0 h 359"/>
              <a:gd name="T59" fmla="*/ 404 w 404"/>
              <a:gd name="T60" fmla="*/ 359 h 3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4" h="359">
                <a:moveTo>
                  <a:pt x="0" y="50"/>
                </a:moveTo>
                <a:lnTo>
                  <a:pt x="24" y="25"/>
                </a:lnTo>
                <a:lnTo>
                  <a:pt x="53" y="5"/>
                </a:lnTo>
                <a:lnTo>
                  <a:pt x="72" y="0"/>
                </a:lnTo>
                <a:lnTo>
                  <a:pt x="91" y="0"/>
                </a:lnTo>
                <a:lnTo>
                  <a:pt x="211" y="106"/>
                </a:lnTo>
                <a:lnTo>
                  <a:pt x="230" y="111"/>
                </a:lnTo>
                <a:lnTo>
                  <a:pt x="254" y="101"/>
                </a:lnTo>
                <a:lnTo>
                  <a:pt x="279" y="80"/>
                </a:lnTo>
                <a:lnTo>
                  <a:pt x="307" y="55"/>
                </a:lnTo>
                <a:lnTo>
                  <a:pt x="283" y="85"/>
                </a:lnTo>
                <a:lnTo>
                  <a:pt x="269" y="116"/>
                </a:lnTo>
                <a:lnTo>
                  <a:pt x="269" y="141"/>
                </a:lnTo>
                <a:lnTo>
                  <a:pt x="274" y="156"/>
                </a:lnTo>
                <a:lnTo>
                  <a:pt x="394" y="257"/>
                </a:lnTo>
                <a:lnTo>
                  <a:pt x="403" y="272"/>
                </a:lnTo>
                <a:lnTo>
                  <a:pt x="399" y="297"/>
                </a:lnTo>
                <a:lnTo>
                  <a:pt x="384" y="328"/>
                </a:lnTo>
                <a:lnTo>
                  <a:pt x="365" y="358"/>
                </a:lnTo>
              </a:path>
            </a:pathLst>
          </a:custGeom>
          <a:noFill/>
          <a:ln w="2857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2982" name="Freeform 1030">
            <a:extLst>
              <a:ext uri="{FF2B5EF4-FFF2-40B4-BE49-F238E27FC236}">
                <a16:creationId xmlns:a16="http://schemas.microsoft.com/office/drawing/2014/main" id="{0FEAFA68-F07C-A34B-93C9-4DD2B4F552B2}"/>
              </a:ext>
            </a:extLst>
          </p:cNvPr>
          <p:cNvSpPr>
            <a:spLocks/>
          </p:cNvSpPr>
          <p:nvPr/>
        </p:nvSpPr>
        <p:spPr bwMode="auto">
          <a:xfrm>
            <a:off x="3645770" y="2266950"/>
            <a:ext cx="846138" cy="1646238"/>
          </a:xfrm>
          <a:custGeom>
            <a:avLst/>
            <a:gdLst>
              <a:gd name="T0" fmla="*/ 0 w 533"/>
              <a:gd name="T1" fmla="*/ 2147483647 h 1037"/>
              <a:gd name="T2" fmla="*/ 2147483647 w 533"/>
              <a:gd name="T3" fmla="*/ 2147483647 h 1037"/>
              <a:gd name="T4" fmla="*/ 2147483647 w 533"/>
              <a:gd name="T5" fmla="*/ 2147483647 h 1037"/>
              <a:gd name="T6" fmla="*/ 2147483647 w 533"/>
              <a:gd name="T7" fmla="*/ 0 h 1037"/>
              <a:gd name="T8" fmla="*/ 2147483647 w 533"/>
              <a:gd name="T9" fmla="*/ 2147483647 h 1037"/>
              <a:gd name="T10" fmla="*/ 2147483647 w 533"/>
              <a:gd name="T11" fmla="*/ 2147483647 h 1037"/>
              <a:gd name="T12" fmla="*/ 2147483647 w 533"/>
              <a:gd name="T13" fmla="*/ 2147483647 h 1037"/>
              <a:gd name="T14" fmla="*/ 2147483647 w 533"/>
              <a:gd name="T15" fmla="*/ 2147483647 h 1037"/>
              <a:gd name="T16" fmla="*/ 2147483647 w 533"/>
              <a:gd name="T17" fmla="*/ 2147483647 h 1037"/>
              <a:gd name="T18" fmla="*/ 2147483647 w 533"/>
              <a:gd name="T19" fmla="*/ 2147483647 h 1037"/>
              <a:gd name="T20" fmla="*/ 2147483647 w 533"/>
              <a:gd name="T21" fmla="*/ 2147483647 h 1037"/>
              <a:gd name="T22" fmla="*/ 2147483647 w 533"/>
              <a:gd name="T23" fmla="*/ 2147483647 h 1037"/>
              <a:gd name="T24" fmla="*/ 2147483647 w 533"/>
              <a:gd name="T25" fmla="*/ 2147483647 h 1037"/>
              <a:gd name="T26" fmla="*/ 2147483647 w 533"/>
              <a:gd name="T27" fmla="*/ 2147483647 h 1037"/>
              <a:gd name="T28" fmla="*/ 2147483647 w 533"/>
              <a:gd name="T29" fmla="*/ 2147483647 h 1037"/>
              <a:gd name="T30" fmla="*/ 2147483647 w 533"/>
              <a:gd name="T31" fmla="*/ 2147483647 h 1037"/>
              <a:gd name="T32" fmla="*/ 2147483647 w 533"/>
              <a:gd name="T33" fmla="*/ 2147483647 h 1037"/>
              <a:gd name="T34" fmla="*/ 2147483647 w 533"/>
              <a:gd name="T35" fmla="*/ 2147483647 h 1037"/>
              <a:gd name="T36" fmla="*/ 2147483647 w 533"/>
              <a:gd name="T37" fmla="*/ 2147483647 h 1037"/>
              <a:gd name="T38" fmla="*/ 2147483647 w 533"/>
              <a:gd name="T39" fmla="*/ 2147483647 h 1037"/>
              <a:gd name="T40" fmla="*/ 2147483647 w 533"/>
              <a:gd name="T41" fmla="*/ 2147483647 h 1037"/>
              <a:gd name="T42" fmla="*/ 2147483647 w 533"/>
              <a:gd name="T43" fmla="*/ 2147483647 h 1037"/>
              <a:gd name="T44" fmla="*/ 2147483647 w 533"/>
              <a:gd name="T45" fmla="*/ 2147483647 h 1037"/>
              <a:gd name="T46" fmla="*/ 2147483647 w 533"/>
              <a:gd name="T47" fmla="*/ 2147483647 h 1037"/>
              <a:gd name="T48" fmla="*/ 2147483647 w 533"/>
              <a:gd name="T49" fmla="*/ 2147483647 h 1037"/>
              <a:gd name="T50" fmla="*/ 2147483647 w 533"/>
              <a:gd name="T51" fmla="*/ 2147483647 h 1037"/>
              <a:gd name="T52" fmla="*/ 2147483647 w 533"/>
              <a:gd name="T53" fmla="*/ 2147483647 h 1037"/>
              <a:gd name="T54" fmla="*/ 2147483647 w 533"/>
              <a:gd name="T55" fmla="*/ 2147483647 h 1037"/>
              <a:gd name="T56" fmla="*/ 2147483647 w 533"/>
              <a:gd name="T57" fmla="*/ 2147483647 h 1037"/>
              <a:gd name="T58" fmla="*/ 2147483647 w 533"/>
              <a:gd name="T59" fmla="*/ 2147483647 h 1037"/>
              <a:gd name="T60" fmla="*/ 2147483647 w 533"/>
              <a:gd name="T61" fmla="*/ 2147483647 h 1037"/>
              <a:gd name="T62" fmla="*/ 2147483647 w 533"/>
              <a:gd name="T63" fmla="*/ 2147483647 h 1037"/>
              <a:gd name="T64" fmla="*/ 2147483647 w 533"/>
              <a:gd name="T65" fmla="*/ 2147483647 h 1037"/>
              <a:gd name="T66" fmla="*/ 2147483647 w 533"/>
              <a:gd name="T67" fmla="*/ 2147483647 h 10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33"/>
              <a:gd name="T103" fmla="*/ 0 h 1037"/>
              <a:gd name="T104" fmla="*/ 533 w 533"/>
              <a:gd name="T105" fmla="*/ 1037 h 10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33" h="1037">
                <a:moveTo>
                  <a:pt x="0" y="17"/>
                </a:moveTo>
                <a:lnTo>
                  <a:pt x="30" y="7"/>
                </a:lnTo>
                <a:lnTo>
                  <a:pt x="55" y="3"/>
                </a:lnTo>
                <a:lnTo>
                  <a:pt x="85" y="0"/>
                </a:lnTo>
                <a:lnTo>
                  <a:pt x="107" y="3"/>
                </a:lnTo>
                <a:lnTo>
                  <a:pt x="129" y="7"/>
                </a:lnTo>
                <a:lnTo>
                  <a:pt x="147" y="17"/>
                </a:lnTo>
                <a:lnTo>
                  <a:pt x="162" y="32"/>
                </a:lnTo>
                <a:lnTo>
                  <a:pt x="173" y="46"/>
                </a:lnTo>
                <a:lnTo>
                  <a:pt x="316" y="383"/>
                </a:lnTo>
                <a:lnTo>
                  <a:pt x="326" y="401"/>
                </a:lnTo>
                <a:lnTo>
                  <a:pt x="341" y="411"/>
                </a:lnTo>
                <a:lnTo>
                  <a:pt x="359" y="422"/>
                </a:lnTo>
                <a:lnTo>
                  <a:pt x="381" y="429"/>
                </a:lnTo>
                <a:lnTo>
                  <a:pt x="403" y="429"/>
                </a:lnTo>
                <a:lnTo>
                  <a:pt x="433" y="429"/>
                </a:lnTo>
                <a:lnTo>
                  <a:pt x="458" y="422"/>
                </a:lnTo>
                <a:lnTo>
                  <a:pt x="488" y="411"/>
                </a:lnTo>
                <a:lnTo>
                  <a:pt x="462" y="426"/>
                </a:lnTo>
                <a:lnTo>
                  <a:pt x="436" y="440"/>
                </a:lnTo>
                <a:lnTo>
                  <a:pt x="418" y="458"/>
                </a:lnTo>
                <a:lnTo>
                  <a:pt x="400" y="479"/>
                </a:lnTo>
                <a:lnTo>
                  <a:pt x="389" y="497"/>
                </a:lnTo>
                <a:lnTo>
                  <a:pt x="381" y="518"/>
                </a:lnTo>
                <a:lnTo>
                  <a:pt x="381" y="536"/>
                </a:lnTo>
                <a:lnTo>
                  <a:pt x="385" y="553"/>
                </a:lnTo>
                <a:lnTo>
                  <a:pt x="528" y="894"/>
                </a:lnTo>
                <a:lnTo>
                  <a:pt x="532" y="912"/>
                </a:lnTo>
                <a:lnTo>
                  <a:pt x="532" y="933"/>
                </a:lnTo>
                <a:lnTo>
                  <a:pt x="524" y="951"/>
                </a:lnTo>
                <a:lnTo>
                  <a:pt x="513" y="972"/>
                </a:lnTo>
                <a:lnTo>
                  <a:pt x="499" y="990"/>
                </a:lnTo>
                <a:lnTo>
                  <a:pt x="480" y="1008"/>
                </a:lnTo>
                <a:lnTo>
                  <a:pt x="429" y="1036"/>
                </a:lnTo>
              </a:path>
            </a:pathLst>
          </a:custGeom>
          <a:noFill/>
          <a:ln w="2857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2983" name="Freeform 1031">
            <a:extLst>
              <a:ext uri="{FF2B5EF4-FFF2-40B4-BE49-F238E27FC236}">
                <a16:creationId xmlns:a16="http://schemas.microsoft.com/office/drawing/2014/main" id="{F2067A73-12C0-7D4D-95D2-5E9475FD3395}"/>
              </a:ext>
            </a:extLst>
          </p:cNvPr>
          <p:cNvSpPr>
            <a:spLocks/>
          </p:cNvSpPr>
          <p:nvPr/>
        </p:nvSpPr>
        <p:spPr bwMode="auto">
          <a:xfrm>
            <a:off x="3166345" y="2397125"/>
            <a:ext cx="2597150" cy="3359150"/>
          </a:xfrm>
          <a:custGeom>
            <a:avLst/>
            <a:gdLst>
              <a:gd name="T0" fmla="*/ 0 w 1636"/>
              <a:gd name="T1" fmla="*/ 0 h 2116"/>
              <a:gd name="T2" fmla="*/ 2147483647 w 1636"/>
              <a:gd name="T3" fmla="*/ 2147483647 h 2116"/>
              <a:gd name="T4" fmla="*/ 2147483647 w 1636"/>
              <a:gd name="T5" fmla="*/ 2147483647 h 2116"/>
              <a:gd name="T6" fmla="*/ 2147483647 w 1636"/>
              <a:gd name="T7" fmla="*/ 2147483647 h 2116"/>
              <a:gd name="T8" fmla="*/ 2147483647 w 1636"/>
              <a:gd name="T9" fmla="*/ 2147483647 h 2116"/>
              <a:gd name="T10" fmla="*/ 2147483647 w 1636"/>
              <a:gd name="T11" fmla="*/ 2147483647 h 2116"/>
              <a:gd name="T12" fmla="*/ 2147483647 w 1636"/>
              <a:gd name="T13" fmla="*/ 2147483647 h 2116"/>
              <a:gd name="T14" fmla="*/ 2147483647 w 1636"/>
              <a:gd name="T15" fmla="*/ 2147483647 h 2116"/>
              <a:gd name="T16" fmla="*/ 2147483647 w 1636"/>
              <a:gd name="T17" fmla="*/ 2147483647 h 2116"/>
              <a:gd name="T18" fmla="*/ 2147483647 w 1636"/>
              <a:gd name="T19" fmla="*/ 2147483647 h 2116"/>
              <a:gd name="T20" fmla="*/ 2147483647 w 1636"/>
              <a:gd name="T21" fmla="*/ 2147483647 h 2116"/>
              <a:gd name="T22" fmla="*/ 2147483647 w 1636"/>
              <a:gd name="T23" fmla="*/ 2147483647 h 2116"/>
              <a:gd name="T24" fmla="*/ 2147483647 w 1636"/>
              <a:gd name="T25" fmla="*/ 2147483647 h 2116"/>
              <a:gd name="T26" fmla="*/ 2147483647 w 1636"/>
              <a:gd name="T27" fmla="*/ 2147483647 h 2116"/>
              <a:gd name="T28" fmla="*/ 2147483647 w 1636"/>
              <a:gd name="T29" fmla="*/ 2147483647 h 2116"/>
              <a:gd name="T30" fmla="*/ 2147483647 w 1636"/>
              <a:gd name="T31" fmla="*/ 2147483647 h 2116"/>
              <a:gd name="T32" fmla="*/ 2147483647 w 1636"/>
              <a:gd name="T33" fmla="*/ 2147483647 h 2116"/>
              <a:gd name="T34" fmla="*/ 2147483647 w 1636"/>
              <a:gd name="T35" fmla="*/ 2147483647 h 2116"/>
              <a:gd name="T36" fmla="*/ 2147483647 w 1636"/>
              <a:gd name="T37" fmla="*/ 2147483647 h 2116"/>
              <a:gd name="T38" fmla="*/ 2147483647 w 1636"/>
              <a:gd name="T39" fmla="*/ 2147483647 h 2116"/>
              <a:gd name="T40" fmla="*/ 2147483647 w 1636"/>
              <a:gd name="T41" fmla="*/ 2147483647 h 2116"/>
              <a:gd name="T42" fmla="*/ 2147483647 w 1636"/>
              <a:gd name="T43" fmla="*/ 2147483647 h 21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36"/>
              <a:gd name="T67" fmla="*/ 0 h 2116"/>
              <a:gd name="T68" fmla="*/ 1636 w 1636"/>
              <a:gd name="T69" fmla="*/ 2116 h 21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36" h="2116">
                <a:moveTo>
                  <a:pt x="0" y="0"/>
                </a:moveTo>
                <a:lnTo>
                  <a:pt x="113" y="276"/>
                </a:lnTo>
                <a:lnTo>
                  <a:pt x="221" y="541"/>
                </a:lnTo>
                <a:lnTo>
                  <a:pt x="274" y="668"/>
                </a:lnTo>
                <a:lnTo>
                  <a:pt x="328" y="790"/>
                </a:lnTo>
                <a:lnTo>
                  <a:pt x="382" y="906"/>
                </a:lnTo>
                <a:lnTo>
                  <a:pt x="436" y="1012"/>
                </a:lnTo>
                <a:lnTo>
                  <a:pt x="484" y="1108"/>
                </a:lnTo>
                <a:lnTo>
                  <a:pt x="533" y="1203"/>
                </a:lnTo>
                <a:lnTo>
                  <a:pt x="581" y="1288"/>
                </a:lnTo>
                <a:lnTo>
                  <a:pt x="629" y="1362"/>
                </a:lnTo>
                <a:lnTo>
                  <a:pt x="721" y="1505"/>
                </a:lnTo>
                <a:lnTo>
                  <a:pt x="818" y="1633"/>
                </a:lnTo>
                <a:lnTo>
                  <a:pt x="871" y="1691"/>
                </a:lnTo>
                <a:lnTo>
                  <a:pt x="925" y="1744"/>
                </a:lnTo>
                <a:lnTo>
                  <a:pt x="1033" y="1834"/>
                </a:lnTo>
                <a:lnTo>
                  <a:pt x="1146" y="1908"/>
                </a:lnTo>
                <a:lnTo>
                  <a:pt x="1248" y="1972"/>
                </a:lnTo>
                <a:lnTo>
                  <a:pt x="1350" y="2025"/>
                </a:lnTo>
                <a:lnTo>
                  <a:pt x="1447" y="2062"/>
                </a:lnTo>
                <a:lnTo>
                  <a:pt x="1544" y="2088"/>
                </a:lnTo>
                <a:lnTo>
                  <a:pt x="1635" y="2115"/>
                </a:lnTo>
              </a:path>
            </a:pathLst>
          </a:custGeom>
          <a:noFill/>
          <a:ln w="50800" cap="rnd">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 name="Group 1084">
            <a:extLst>
              <a:ext uri="{FF2B5EF4-FFF2-40B4-BE49-F238E27FC236}">
                <a16:creationId xmlns:a16="http://schemas.microsoft.com/office/drawing/2014/main" id="{AC20E414-B8C8-AD4D-A21F-0985DDB691FF}"/>
              </a:ext>
            </a:extLst>
          </p:cNvPr>
          <p:cNvGrpSpPr>
            <a:grpSpLocks/>
          </p:cNvGrpSpPr>
          <p:nvPr/>
        </p:nvGrpSpPr>
        <p:grpSpPr bwMode="auto">
          <a:xfrm>
            <a:off x="680321" y="2089150"/>
            <a:ext cx="6767511" cy="4459288"/>
            <a:chOff x="376" y="1136"/>
            <a:chExt cx="4263" cy="2809"/>
          </a:xfrm>
        </p:grpSpPr>
        <p:sp>
          <p:nvSpPr>
            <p:cNvPr id="46120" name="Line 1033">
              <a:extLst>
                <a:ext uri="{FF2B5EF4-FFF2-40B4-BE49-F238E27FC236}">
                  <a16:creationId xmlns:a16="http://schemas.microsoft.com/office/drawing/2014/main" id="{17DCF1B7-1C5E-0045-8819-A107B3951F52}"/>
                </a:ext>
              </a:extLst>
            </p:cNvPr>
            <p:cNvSpPr>
              <a:spLocks noChangeShapeType="1"/>
            </p:cNvSpPr>
            <p:nvPr/>
          </p:nvSpPr>
          <p:spPr bwMode="auto">
            <a:xfrm>
              <a:off x="1401" y="3736"/>
              <a:ext cx="26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21" name="Rectangle 1034">
              <a:extLst>
                <a:ext uri="{FF2B5EF4-FFF2-40B4-BE49-F238E27FC236}">
                  <a16:creationId xmlns:a16="http://schemas.microsoft.com/office/drawing/2014/main" id="{99410F44-D099-474D-813A-5669A514D183}"/>
                </a:ext>
              </a:extLst>
            </p:cNvPr>
            <p:cNvSpPr>
              <a:spLocks noChangeArrowheads="1"/>
            </p:cNvSpPr>
            <p:nvPr/>
          </p:nvSpPr>
          <p:spPr bwMode="auto">
            <a:xfrm>
              <a:off x="4172" y="3596"/>
              <a:ext cx="4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dirty="0">
                  <a:solidFill>
                    <a:srgbClr val="C00000"/>
                  </a:solidFill>
                  <a:latin typeface="Century Gothic" panose="020B0502020202020204" pitchFamily="34" charset="0"/>
                </a:rPr>
                <a:t>Food</a:t>
              </a:r>
            </a:p>
          </p:txBody>
        </p:sp>
        <p:sp>
          <p:nvSpPr>
            <p:cNvPr id="46122" name="Rectangle 1036">
              <a:extLst>
                <a:ext uri="{FF2B5EF4-FFF2-40B4-BE49-F238E27FC236}">
                  <a16:creationId xmlns:a16="http://schemas.microsoft.com/office/drawing/2014/main" id="{53378FC7-2FCC-FA4E-A52E-D90786AF4B68}"/>
                </a:ext>
              </a:extLst>
            </p:cNvPr>
            <p:cNvSpPr>
              <a:spLocks noChangeArrowheads="1"/>
            </p:cNvSpPr>
            <p:nvPr/>
          </p:nvSpPr>
          <p:spPr bwMode="auto">
            <a:xfrm>
              <a:off x="2051" y="36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2</a:t>
              </a:r>
            </a:p>
          </p:txBody>
        </p:sp>
        <p:sp>
          <p:nvSpPr>
            <p:cNvPr id="46123" name="Rectangle 1037">
              <a:extLst>
                <a:ext uri="{FF2B5EF4-FFF2-40B4-BE49-F238E27FC236}">
                  <a16:creationId xmlns:a16="http://schemas.microsoft.com/office/drawing/2014/main" id="{12869C03-E0D2-F040-964C-F866D46A114C}"/>
                </a:ext>
              </a:extLst>
            </p:cNvPr>
            <p:cNvSpPr>
              <a:spLocks noChangeArrowheads="1"/>
            </p:cNvSpPr>
            <p:nvPr/>
          </p:nvSpPr>
          <p:spPr bwMode="auto">
            <a:xfrm>
              <a:off x="2454" y="36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3</a:t>
              </a:r>
            </a:p>
          </p:txBody>
        </p:sp>
        <p:sp>
          <p:nvSpPr>
            <p:cNvPr id="46124" name="Rectangle 1038">
              <a:extLst>
                <a:ext uri="{FF2B5EF4-FFF2-40B4-BE49-F238E27FC236}">
                  <a16:creationId xmlns:a16="http://schemas.microsoft.com/office/drawing/2014/main" id="{6D8B8441-49C1-0446-82F4-A50644D53F78}"/>
                </a:ext>
              </a:extLst>
            </p:cNvPr>
            <p:cNvSpPr>
              <a:spLocks noChangeArrowheads="1"/>
            </p:cNvSpPr>
            <p:nvPr/>
          </p:nvSpPr>
          <p:spPr bwMode="auto">
            <a:xfrm>
              <a:off x="2857" y="36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4</a:t>
              </a:r>
            </a:p>
          </p:txBody>
        </p:sp>
        <p:sp>
          <p:nvSpPr>
            <p:cNvPr id="46125" name="Rectangle 1039">
              <a:extLst>
                <a:ext uri="{FF2B5EF4-FFF2-40B4-BE49-F238E27FC236}">
                  <a16:creationId xmlns:a16="http://schemas.microsoft.com/office/drawing/2014/main" id="{2AF28C59-688F-0A4F-A388-09D1441FAB76}"/>
                </a:ext>
              </a:extLst>
            </p:cNvPr>
            <p:cNvSpPr>
              <a:spLocks noChangeArrowheads="1"/>
            </p:cNvSpPr>
            <p:nvPr/>
          </p:nvSpPr>
          <p:spPr bwMode="auto">
            <a:xfrm>
              <a:off x="3261" y="36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5</a:t>
              </a:r>
            </a:p>
          </p:txBody>
        </p:sp>
        <p:sp>
          <p:nvSpPr>
            <p:cNvPr id="46126" name="Rectangle 1040">
              <a:extLst>
                <a:ext uri="{FF2B5EF4-FFF2-40B4-BE49-F238E27FC236}">
                  <a16:creationId xmlns:a16="http://schemas.microsoft.com/office/drawing/2014/main" id="{88BCA488-824E-F240-9C00-DEB95E7F1779}"/>
                </a:ext>
              </a:extLst>
            </p:cNvPr>
            <p:cNvSpPr>
              <a:spLocks noChangeArrowheads="1"/>
            </p:cNvSpPr>
            <p:nvPr/>
          </p:nvSpPr>
          <p:spPr bwMode="auto">
            <a:xfrm>
              <a:off x="1648" y="369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a:t>
              </a:r>
            </a:p>
          </p:txBody>
        </p:sp>
        <p:sp>
          <p:nvSpPr>
            <p:cNvPr id="46127" name="Line 1032">
              <a:extLst>
                <a:ext uri="{FF2B5EF4-FFF2-40B4-BE49-F238E27FC236}">
                  <a16:creationId xmlns:a16="http://schemas.microsoft.com/office/drawing/2014/main" id="{63530794-79CF-9241-AC88-AE56F26CD9D0}"/>
                </a:ext>
              </a:extLst>
            </p:cNvPr>
            <p:cNvSpPr>
              <a:spLocks noChangeShapeType="1"/>
            </p:cNvSpPr>
            <p:nvPr/>
          </p:nvSpPr>
          <p:spPr bwMode="auto">
            <a:xfrm>
              <a:off x="1404" y="1180"/>
              <a:ext cx="0" cy="25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28" name="Rectangle 1035">
              <a:extLst>
                <a:ext uri="{FF2B5EF4-FFF2-40B4-BE49-F238E27FC236}">
                  <a16:creationId xmlns:a16="http://schemas.microsoft.com/office/drawing/2014/main" id="{8F5D8A01-D0D6-084C-ABBB-3B415B2529AD}"/>
                </a:ext>
              </a:extLst>
            </p:cNvPr>
            <p:cNvSpPr>
              <a:spLocks noChangeArrowheads="1"/>
            </p:cNvSpPr>
            <p:nvPr/>
          </p:nvSpPr>
          <p:spPr bwMode="auto">
            <a:xfrm>
              <a:off x="376" y="1136"/>
              <a:ext cx="7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ctr"/>
              <a:r>
                <a:rPr lang="en-US" altLang="en-US" sz="1800">
                  <a:solidFill>
                    <a:schemeClr val="tx1"/>
                  </a:solidFill>
                  <a:latin typeface="Century Gothic" panose="020B0502020202020204" pitchFamily="34" charset="0"/>
                </a:rPr>
                <a:t>Clothing</a:t>
              </a:r>
            </a:p>
          </p:txBody>
        </p:sp>
        <p:sp>
          <p:nvSpPr>
            <p:cNvPr id="46129" name="Rectangle 1041">
              <a:extLst>
                <a:ext uri="{FF2B5EF4-FFF2-40B4-BE49-F238E27FC236}">
                  <a16:creationId xmlns:a16="http://schemas.microsoft.com/office/drawing/2014/main" id="{ABF1366A-F538-874B-8D51-FDC5B76226E8}"/>
                </a:ext>
              </a:extLst>
            </p:cNvPr>
            <p:cNvSpPr>
              <a:spLocks noChangeArrowheads="1"/>
            </p:cNvSpPr>
            <p:nvPr/>
          </p:nvSpPr>
          <p:spPr bwMode="auto">
            <a:xfrm>
              <a:off x="1197" y="344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2</a:t>
              </a:r>
            </a:p>
          </p:txBody>
        </p:sp>
        <p:sp>
          <p:nvSpPr>
            <p:cNvPr id="46130" name="Rectangle 1042">
              <a:extLst>
                <a:ext uri="{FF2B5EF4-FFF2-40B4-BE49-F238E27FC236}">
                  <a16:creationId xmlns:a16="http://schemas.microsoft.com/office/drawing/2014/main" id="{58AC08DE-36AA-D349-882D-D30B5AE45BD5}"/>
                </a:ext>
              </a:extLst>
            </p:cNvPr>
            <p:cNvSpPr>
              <a:spLocks noChangeArrowheads="1"/>
            </p:cNvSpPr>
            <p:nvPr/>
          </p:nvSpPr>
          <p:spPr bwMode="auto">
            <a:xfrm>
              <a:off x="1197" y="3114"/>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4</a:t>
              </a:r>
            </a:p>
          </p:txBody>
        </p:sp>
        <p:sp>
          <p:nvSpPr>
            <p:cNvPr id="46131" name="Rectangle 1043">
              <a:extLst>
                <a:ext uri="{FF2B5EF4-FFF2-40B4-BE49-F238E27FC236}">
                  <a16:creationId xmlns:a16="http://schemas.microsoft.com/office/drawing/2014/main" id="{F0C8BE2E-C425-DE4B-8C3E-38570A0F4CFE}"/>
                </a:ext>
              </a:extLst>
            </p:cNvPr>
            <p:cNvSpPr>
              <a:spLocks noChangeArrowheads="1"/>
            </p:cNvSpPr>
            <p:nvPr/>
          </p:nvSpPr>
          <p:spPr bwMode="auto">
            <a:xfrm>
              <a:off x="1197" y="278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6</a:t>
              </a:r>
            </a:p>
          </p:txBody>
        </p:sp>
        <p:sp>
          <p:nvSpPr>
            <p:cNvPr id="46132" name="Rectangle 1044">
              <a:extLst>
                <a:ext uri="{FF2B5EF4-FFF2-40B4-BE49-F238E27FC236}">
                  <a16:creationId xmlns:a16="http://schemas.microsoft.com/office/drawing/2014/main" id="{832C701C-ACF0-9847-9804-424506C4A1D4}"/>
                </a:ext>
              </a:extLst>
            </p:cNvPr>
            <p:cNvSpPr>
              <a:spLocks noChangeArrowheads="1"/>
            </p:cNvSpPr>
            <p:nvPr/>
          </p:nvSpPr>
          <p:spPr bwMode="auto">
            <a:xfrm>
              <a:off x="1197" y="2460"/>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8</a:t>
              </a:r>
            </a:p>
          </p:txBody>
        </p:sp>
        <p:sp>
          <p:nvSpPr>
            <p:cNvPr id="46133" name="Rectangle 1045">
              <a:extLst>
                <a:ext uri="{FF2B5EF4-FFF2-40B4-BE49-F238E27FC236}">
                  <a16:creationId xmlns:a16="http://schemas.microsoft.com/office/drawing/2014/main" id="{C9B1DBF7-42C2-DB41-BD40-DA50BD2A85CD}"/>
                </a:ext>
              </a:extLst>
            </p:cNvPr>
            <p:cNvSpPr>
              <a:spLocks noChangeArrowheads="1"/>
            </p:cNvSpPr>
            <p:nvPr/>
          </p:nvSpPr>
          <p:spPr bwMode="auto">
            <a:xfrm>
              <a:off x="1101" y="2132"/>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10</a:t>
              </a:r>
            </a:p>
          </p:txBody>
        </p:sp>
        <p:sp>
          <p:nvSpPr>
            <p:cNvPr id="46134" name="Rectangle 1046">
              <a:extLst>
                <a:ext uri="{FF2B5EF4-FFF2-40B4-BE49-F238E27FC236}">
                  <a16:creationId xmlns:a16="http://schemas.microsoft.com/office/drawing/2014/main" id="{9F9BEE7A-80FB-3D4F-9CE4-1FD5B23F1F38}"/>
                </a:ext>
              </a:extLst>
            </p:cNvPr>
            <p:cNvSpPr>
              <a:spLocks noChangeArrowheads="1"/>
            </p:cNvSpPr>
            <p:nvPr/>
          </p:nvSpPr>
          <p:spPr bwMode="auto">
            <a:xfrm>
              <a:off x="1101" y="1805"/>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12</a:t>
              </a:r>
            </a:p>
          </p:txBody>
        </p:sp>
        <p:sp>
          <p:nvSpPr>
            <p:cNvPr id="46135" name="Rectangle 1047">
              <a:extLst>
                <a:ext uri="{FF2B5EF4-FFF2-40B4-BE49-F238E27FC236}">
                  <a16:creationId xmlns:a16="http://schemas.microsoft.com/office/drawing/2014/main" id="{54D40F90-4299-F340-AB13-537BCD0A6D0A}"/>
                </a:ext>
              </a:extLst>
            </p:cNvPr>
            <p:cNvSpPr>
              <a:spLocks noChangeArrowheads="1"/>
            </p:cNvSpPr>
            <p:nvPr/>
          </p:nvSpPr>
          <p:spPr bwMode="auto">
            <a:xfrm>
              <a:off x="1101" y="1478"/>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14</a:t>
              </a:r>
            </a:p>
          </p:txBody>
        </p:sp>
        <p:sp>
          <p:nvSpPr>
            <p:cNvPr id="46136" name="Rectangle 1048">
              <a:extLst>
                <a:ext uri="{FF2B5EF4-FFF2-40B4-BE49-F238E27FC236}">
                  <a16:creationId xmlns:a16="http://schemas.microsoft.com/office/drawing/2014/main" id="{45018485-AFF4-8E4D-AFCB-C83464590EB0}"/>
                </a:ext>
              </a:extLst>
            </p:cNvPr>
            <p:cNvSpPr>
              <a:spLocks noChangeArrowheads="1"/>
            </p:cNvSpPr>
            <p:nvPr/>
          </p:nvSpPr>
          <p:spPr bwMode="auto">
            <a:xfrm>
              <a:off x="1101" y="1151"/>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16</a:t>
              </a:r>
            </a:p>
          </p:txBody>
        </p:sp>
      </p:grpSp>
      <p:grpSp>
        <p:nvGrpSpPr>
          <p:cNvPr id="3" name="Group 1083">
            <a:extLst>
              <a:ext uri="{FF2B5EF4-FFF2-40B4-BE49-F238E27FC236}">
                <a16:creationId xmlns:a16="http://schemas.microsoft.com/office/drawing/2014/main" id="{958437CB-7784-7B4B-A8AD-FAD914A1D72E}"/>
              </a:ext>
            </a:extLst>
          </p:cNvPr>
          <p:cNvGrpSpPr>
            <a:grpSpLocks/>
          </p:cNvGrpSpPr>
          <p:nvPr/>
        </p:nvGrpSpPr>
        <p:grpSpPr bwMode="auto">
          <a:xfrm>
            <a:off x="2767883" y="2074864"/>
            <a:ext cx="3384550" cy="4059237"/>
            <a:chOff x="1475" y="983"/>
            <a:chExt cx="2132" cy="2557"/>
          </a:xfrm>
        </p:grpSpPr>
        <p:sp>
          <p:nvSpPr>
            <p:cNvPr id="46094" name="Oval 1049">
              <a:extLst>
                <a:ext uri="{FF2B5EF4-FFF2-40B4-BE49-F238E27FC236}">
                  <a16:creationId xmlns:a16="http://schemas.microsoft.com/office/drawing/2014/main" id="{7D989A1F-25E4-4544-B7F7-824BE055D2CA}"/>
                </a:ext>
              </a:extLst>
            </p:cNvPr>
            <p:cNvSpPr>
              <a:spLocks noChangeArrowheads="1"/>
            </p:cNvSpPr>
            <p:nvPr/>
          </p:nvSpPr>
          <p:spPr bwMode="auto">
            <a:xfrm>
              <a:off x="3312" y="3264"/>
              <a:ext cx="96" cy="96"/>
            </a:xfrm>
            <a:prstGeom prst="ellipse">
              <a:avLst/>
            </a:prstGeom>
            <a:solidFill>
              <a:schemeClr val="tx1"/>
            </a:solidFill>
            <a:ln w="12700">
              <a:solidFill>
                <a:schemeClr val="tx1"/>
              </a:solidFill>
              <a:round/>
              <a:headEnd/>
              <a:tailEnd/>
            </a:ln>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46095" name="Oval 1050">
              <a:extLst>
                <a:ext uri="{FF2B5EF4-FFF2-40B4-BE49-F238E27FC236}">
                  <a16:creationId xmlns:a16="http://schemas.microsoft.com/office/drawing/2014/main" id="{A82B6F6A-D2F5-2941-92FB-A46FBCB9FCD9}"/>
                </a:ext>
              </a:extLst>
            </p:cNvPr>
            <p:cNvSpPr>
              <a:spLocks noChangeArrowheads="1"/>
            </p:cNvSpPr>
            <p:nvPr/>
          </p:nvSpPr>
          <p:spPr bwMode="auto">
            <a:xfrm>
              <a:off x="1680" y="1152"/>
              <a:ext cx="96" cy="96"/>
            </a:xfrm>
            <a:prstGeom prst="ellipse">
              <a:avLst/>
            </a:prstGeom>
            <a:solidFill>
              <a:schemeClr val="tx1"/>
            </a:solidFill>
            <a:ln w="12700">
              <a:solidFill>
                <a:schemeClr val="tx1"/>
              </a:solidFill>
              <a:round/>
              <a:headEnd/>
              <a:tailEnd/>
            </a:ln>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46096" name="Oval 1051">
              <a:extLst>
                <a:ext uri="{FF2B5EF4-FFF2-40B4-BE49-F238E27FC236}">
                  <a16:creationId xmlns:a16="http://schemas.microsoft.com/office/drawing/2014/main" id="{0CCCD0E3-A83D-784D-9DDA-7BF97D920535}"/>
                </a:ext>
              </a:extLst>
            </p:cNvPr>
            <p:cNvSpPr>
              <a:spLocks noChangeArrowheads="1"/>
            </p:cNvSpPr>
            <p:nvPr/>
          </p:nvSpPr>
          <p:spPr bwMode="auto">
            <a:xfrm>
              <a:off x="2112" y="2160"/>
              <a:ext cx="96" cy="96"/>
            </a:xfrm>
            <a:prstGeom prst="ellipse">
              <a:avLst/>
            </a:prstGeom>
            <a:solidFill>
              <a:schemeClr val="tx1"/>
            </a:solidFill>
            <a:ln w="12700">
              <a:solidFill>
                <a:schemeClr val="tx1"/>
              </a:solidFill>
              <a:round/>
              <a:headEnd/>
              <a:tailEnd/>
            </a:ln>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46097" name="Oval 1052">
              <a:extLst>
                <a:ext uri="{FF2B5EF4-FFF2-40B4-BE49-F238E27FC236}">
                  <a16:creationId xmlns:a16="http://schemas.microsoft.com/office/drawing/2014/main" id="{DAA1FF1A-AB74-9047-82F0-CB389BD6BEDC}"/>
                </a:ext>
              </a:extLst>
            </p:cNvPr>
            <p:cNvSpPr>
              <a:spLocks noChangeArrowheads="1"/>
            </p:cNvSpPr>
            <p:nvPr/>
          </p:nvSpPr>
          <p:spPr bwMode="auto">
            <a:xfrm>
              <a:off x="2496" y="2784"/>
              <a:ext cx="96" cy="96"/>
            </a:xfrm>
            <a:prstGeom prst="ellipse">
              <a:avLst/>
            </a:prstGeom>
            <a:solidFill>
              <a:schemeClr val="tx1"/>
            </a:solidFill>
            <a:ln w="12700">
              <a:solidFill>
                <a:schemeClr val="tx1"/>
              </a:solidFill>
              <a:round/>
              <a:headEnd/>
              <a:tailEnd/>
            </a:ln>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46098" name="Oval 1053">
              <a:extLst>
                <a:ext uri="{FF2B5EF4-FFF2-40B4-BE49-F238E27FC236}">
                  <a16:creationId xmlns:a16="http://schemas.microsoft.com/office/drawing/2014/main" id="{2CEB6150-E43D-394B-A9DD-FBE813B28D99}"/>
                </a:ext>
              </a:extLst>
            </p:cNvPr>
            <p:cNvSpPr>
              <a:spLocks noChangeArrowheads="1"/>
            </p:cNvSpPr>
            <p:nvPr/>
          </p:nvSpPr>
          <p:spPr bwMode="auto">
            <a:xfrm>
              <a:off x="2928" y="3120"/>
              <a:ext cx="96" cy="96"/>
            </a:xfrm>
            <a:prstGeom prst="ellipse">
              <a:avLst/>
            </a:prstGeom>
            <a:solidFill>
              <a:schemeClr val="tx1"/>
            </a:solidFill>
            <a:ln w="12700">
              <a:solidFill>
                <a:schemeClr val="tx1"/>
              </a:solidFill>
              <a:round/>
              <a:headEnd/>
              <a:tailEnd/>
            </a:ln>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46099" name="Rectangle 1054">
              <a:extLst>
                <a:ext uri="{FF2B5EF4-FFF2-40B4-BE49-F238E27FC236}">
                  <a16:creationId xmlns:a16="http://schemas.microsoft.com/office/drawing/2014/main" id="{6C318747-D87F-A44E-988B-EE8B30A1ABC6}"/>
                </a:ext>
              </a:extLst>
            </p:cNvPr>
            <p:cNvSpPr>
              <a:spLocks noChangeArrowheads="1"/>
            </p:cNvSpPr>
            <p:nvPr/>
          </p:nvSpPr>
          <p:spPr bwMode="auto">
            <a:xfrm>
              <a:off x="1811" y="983"/>
              <a:ext cx="2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A</a:t>
              </a:r>
            </a:p>
          </p:txBody>
        </p:sp>
        <p:sp>
          <p:nvSpPr>
            <p:cNvPr id="46100" name="Rectangle 1055">
              <a:extLst>
                <a:ext uri="{FF2B5EF4-FFF2-40B4-BE49-F238E27FC236}">
                  <a16:creationId xmlns:a16="http://schemas.microsoft.com/office/drawing/2014/main" id="{750BACB9-8D53-5A48-AA8D-07B8BC09ED5B}"/>
                </a:ext>
              </a:extLst>
            </p:cNvPr>
            <p:cNvSpPr>
              <a:spLocks noChangeArrowheads="1"/>
            </p:cNvSpPr>
            <p:nvPr/>
          </p:nvSpPr>
          <p:spPr bwMode="auto">
            <a:xfrm>
              <a:off x="2253" y="2061"/>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B</a:t>
              </a:r>
            </a:p>
          </p:txBody>
        </p:sp>
        <p:sp>
          <p:nvSpPr>
            <p:cNvPr id="46101" name="Rectangle 1056">
              <a:extLst>
                <a:ext uri="{FF2B5EF4-FFF2-40B4-BE49-F238E27FC236}">
                  <a16:creationId xmlns:a16="http://schemas.microsoft.com/office/drawing/2014/main" id="{69194575-9F41-A147-A740-C4912A4B02EE}"/>
                </a:ext>
              </a:extLst>
            </p:cNvPr>
            <p:cNvSpPr>
              <a:spLocks noChangeArrowheads="1"/>
            </p:cNvSpPr>
            <p:nvPr/>
          </p:nvSpPr>
          <p:spPr bwMode="auto">
            <a:xfrm>
              <a:off x="2541" y="2541"/>
              <a:ext cx="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D</a:t>
              </a:r>
            </a:p>
          </p:txBody>
        </p:sp>
        <p:sp>
          <p:nvSpPr>
            <p:cNvPr id="46102" name="Rectangle 1057">
              <a:extLst>
                <a:ext uri="{FF2B5EF4-FFF2-40B4-BE49-F238E27FC236}">
                  <a16:creationId xmlns:a16="http://schemas.microsoft.com/office/drawing/2014/main" id="{216AE002-3991-6743-8012-B2FE06608FD3}"/>
                </a:ext>
              </a:extLst>
            </p:cNvPr>
            <p:cNvSpPr>
              <a:spLocks noChangeArrowheads="1"/>
            </p:cNvSpPr>
            <p:nvPr/>
          </p:nvSpPr>
          <p:spPr bwMode="auto">
            <a:xfrm>
              <a:off x="2973" y="2877"/>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E</a:t>
              </a:r>
            </a:p>
          </p:txBody>
        </p:sp>
        <p:sp>
          <p:nvSpPr>
            <p:cNvPr id="46103" name="Rectangle 1058">
              <a:extLst>
                <a:ext uri="{FF2B5EF4-FFF2-40B4-BE49-F238E27FC236}">
                  <a16:creationId xmlns:a16="http://schemas.microsoft.com/office/drawing/2014/main" id="{AD63A759-B3A7-DD47-B264-68CDC8915249}"/>
                </a:ext>
              </a:extLst>
            </p:cNvPr>
            <p:cNvSpPr>
              <a:spLocks noChangeArrowheads="1"/>
            </p:cNvSpPr>
            <p:nvPr/>
          </p:nvSpPr>
          <p:spPr bwMode="auto">
            <a:xfrm>
              <a:off x="3357" y="3021"/>
              <a:ext cx="2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G</a:t>
              </a:r>
            </a:p>
          </p:txBody>
        </p:sp>
        <p:sp>
          <p:nvSpPr>
            <p:cNvPr id="46104" name="Line 1060">
              <a:extLst>
                <a:ext uri="{FF2B5EF4-FFF2-40B4-BE49-F238E27FC236}">
                  <a16:creationId xmlns:a16="http://schemas.microsoft.com/office/drawing/2014/main" id="{7D636E58-990D-174B-B256-3F83B4378AF1}"/>
                </a:ext>
              </a:extLst>
            </p:cNvPr>
            <p:cNvSpPr>
              <a:spLocks noChangeShapeType="1"/>
            </p:cNvSpPr>
            <p:nvPr/>
          </p:nvSpPr>
          <p:spPr bwMode="auto">
            <a:xfrm flipH="1">
              <a:off x="1700" y="2208"/>
              <a:ext cx="444"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5" name="Line 1061">
              <a:extLst>
                <a:ext uri="{FF2B5EF4-FFF2-40B4-BE49-F238E27FC236}">
                  <a16:creationId xmlns:a16="http://schemas.microsoft.com/office/drawing/2014/main" id="{4F5E3391-5535-054E-82DC-529CCDDDD4B4}"/>
                </a:ext>
              </a:extLst>
            </p:cNvPr>
            <p:cNvSpPr>
              <a:spLocks noChangeShapeType="1"/>
            </p:cNvSpPr>
            <p:nvPr/>
          </p:nvSpPr>
          <p:spPr bwMode="auto">
            <a:xfrm>
              <a:off x="2160" y="2244"/>
              <a:ext cx="0" cy="556"/>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6" name="Line 1062">
              <a:extLst>
                <a:ext uri="{FF2B5EF4-FFF2-40B4-BE49-F238E27FC236}">
                  <a16:creationId xmlns:a16="http://schemas.microsoft.com/office/drawing/2014/main" id="{4CE014F3-37E7-1941-B330-5CBA563003BE}"/>
                </a:ext>
              </a:extLst>
            </p:cNvPr>
            <p:cNvSpPr>
              <a:spLocks noChangeShapeType="1"/>
            </p:cNvSpPr>
            <p:nvPr/>
          </p:nvSpPr>
          <p:spPr bwMode="auto">
            <a:xfrm flipH="1">
              <a:off x="2132" y="2832"/>
              <a:ext cx="39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7" name="Line 1063">
              <a:extLst>
                <a:ext uri="{FF2B5EF4-FFF2-40B4-BE49-F238E27FC236}">
                  <a16:creationId xmlns:a16="http://schemas.microsoft.com/office/drawing/2014/main" id="{8A160B80-CB2D-0943-9187-B01C50EF94A9}"/>
                </a:ext>
              </a:extLst>
            </p:cNvPr>
            <p:cNvSpPr>
              <a:spLocks noChangeShapeType="1"/>
            </p:cNvSpPr>
            <p:nvPr/>
          </p:nvSpPr>
          <p:spPr bwMode="auto">
            <a:xfrm>
              <a:off x="2544" y="2916"/>
              <a:ext cx="0" cy="22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8" name="Line 1064">
              <a:extLst>
                <a:ext uri="{FF2B5EF4-FFF2-40B4-BE49-F238E27FC236}">
                  <a16:creationId xmlns:a16="http://schemas.microsoft.com/office/drawing/2014/main" id="{C46FCC66-E116-A340-821F-61BFA76AE4BB}"/>
                </a:ext>
              </a:extLst>
            </p:cNvPr>
            <p:cNvSpPr>
              <a:spLocks noChangeShapeType="1"/>
            </p:cNvSpPr>
            <p:nvPr/>
          </p:nvSpPr>
          <p:spPr bwMode="auto">
            <a:xfrm flipH="1">
              <a:off x="2516" y="3168"/>
              <a:ext cx="444"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9" name="Line 1065">
              <a:extLst>
                <a:ext uri="{FF2B5EF4-FFF2-40B4-BE49-F238E27FC236}">
                  <a16:creationId xmlns:a16="http://schemas.microsoft.com/office/drawing/2014/main" id="{143344AC-9796-5A49-BA60-45DC801E9E2D}"/>
                </a:ext>
              </a:extLst>
            </p:cNvPr>
            <p:cNvSpPr>
              <a:spLocks noChangeShapeType="1"/>
            </p:cNvSpPr>
            <p:nvPr/>
          </p:nvSpPr>
          <p:spPr bwMode="auto">
            <a:xfrm>
              <a:off x="2976" y="3252"/>
              <a:ext cx="0" cy="28"/>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0" name="Line 1066">
              <a:extLst>
                <a:ext uri="{FF2B5EF4-FFF2-40B4-BE49-F238E27FC236}">
                  <a16:creationId xmlns:a16="http://schemas.microsoft.com/office/drawing/2014/main" id="{72DE0A98-3942-E44E-8361-AC5A14C3A612}"/>
                </a:ext>
              </a:extLst>
            </p:cNvPr>
            <p:cNvSpPr>
              <a:spLocks noChangeShapeType="1"/>
            </p:cNvSpPr>
            <p:nvPr/>
          </p:nvSpPr>
          <p:spPr bwMode="auto">
            <a:xfrm flipH="1">
              <a:off x="2948" y="3312"/>
              <a:ext cx="396"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1" name="Line 1059">
              <a:extLst>
                <a:ext uri="{FF2B5EF4-FFF2-40B4-BE49-F238E27FC236}">
                  <a16:creationId xmlns:a16="http://schemas.microsoft.com/office/drawing/2014/main" id="{601C31A9-B383-A547-BED3-FD052D73D45B}"/>
                </a:ext>
              </a:extLst>
            </p:cNvPr>
            <p:cNvSpPr>
              <a:spLocks noChangeShapeType="1"/>
            </p:cNvSpPr>
            <p:nvPr/>
          </p:nvSpPr>
          <p:spPr bwMode="auto">
            <a:xfrm>
              <a:off x="1728" y="1368"/>
              <a:ext cx="0" cy="892"/>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12" name="Rectangle 1067">
              <a:extLst>
                <a:ext uri="{FF2B5EF4-FFF2-40B4-BE49-F238E27FC236}">
                  <a16:creationId xmlns:a16="http://schemas.microsoft.com/office/drawing/2014/main" id="{63932956-987B-494F-9186-DA94072D0B24}"/>
                </a:ext>
              </a:extLst>
            </p:cNvPr>
            <p:cNvSpPr>
              <a:spLocks noChangeArrowheads="1"/>
            </p:cNvSpPr>
            <p:nvPr/>
          </p:nvSpPr>
          <p:spPr bwMode="auto">
            <a:xfrm>
              <a:off x="1475" y="1770"/>
              <a:ext cx="2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-6</a:t>
              </a:r>
            </a:p>
          </p:txBody>
        </p:sp>
        <p:sp>
          <p:nvSpPr>
            <p:cNvPr id="46113" name="Rectangle 1068">
              <a:extLst>
                <a:ext uri="{FF2B5EF4-FFF2-40B4-BE49-F238E27FC236}">
                  <a16:creationId xmlns:a16="http://schemas.microsoft.com/office/drawing/2014/main" id="{A747C6B7-8FEE-684E-9AC0-42DD2F617A85}"/>
                </a:ext>
              </a:extLst>
            </p:cNvPr>
            <p:cNvSpPr>
              <a:spLocks noChangeArrowheads="1"/>
            </p:cNvSpPr>
            <p:nvPr/>
          </p:nvSpPr>
          <p:spPr bwMode="auto">
            <a:xfrm>
              <a:off x="1821" y="2205"/>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1</a:t>
              </a:r>
            </a:p>
          </p:txBody>
        </p:sp>
        <p:sp>
          <p:nvSpPr>
            <p:cNvPr id="46114" name="Rectangle 1069">
              <a:extLst>
                <a:ext uri="{FF2B5EF4-FFF2-40B4-BE49-F238E27FC236}">
                  <a16:creationId xmlns:a16="http://schemas.microsoft.com/office/drawing/2014/main" id="{2070E8D8-D907-CF47-AE98-A744385159B3}"/>
                </a:ext>
              </a:extLst>
            </p:cNvPr>
            <p:cNvSpPr>
              <a:spLocks noChangeArrowheads="1"/>
            </p:cNvSpPr>
            <p:nvPr/>
          </p:nvSpPr>
          <p:spPr bwMode="auto">
            <a:xfrm>
              <a:off x="2253" y="2781"/>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1</a:t>
              </a:r>
            </a:p>
          </p:txBody>
        </p:sp>
        <p:sp>
          <p:nvSpPr>
            <p:cNvPr id="46115" name="Rectangle 1070">
              <a:extLst>
                <a:ext uri="{FF2B5EF4-FFF2-40B4-BE49-F238E27FC236}">
                  <a16:creationId xmlns:a16="http://schemas.microsoft.com/office/drawing/2014/main" id="{5D4266C9-F15C-0746-8B5A-F951646672F8}"/>
                </a:ext>
              </a:extLst>
            </p:cNvPr>
            <p:cNvSpPr>
              <a:spLocks noChangeArrowheads="1"/>
            </p:cNvSpPr>
            <p:nvPr/>
          </p:nvSpPr>
          <p:spPr bwMode="auto">
            <a:xfrm>
              <a:off x="2589" y="3117"/>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1</a:t>
              </a:r>
            </a:p>
          </p:txBody>
        </p:sp>
        <p:sp>
          <p:nvSpPr>
            <p:cNvPr id="46116" name="Rectangle 1071">
              <a:extLst>
                <a:ext uri="{FF2B5EF4-FFF2-40B4-BE49-F238E27FC236}">
                  <a16:creationId xmlns:a16="http://schemas.microsoft.com/office/drawing/2014/main" id="{88F0266E-5DD9-924A-8E68-4B4DF58F8BB4}"/>
                </a:ext>
              </a:extLst>
            </p:cNvPr>
            <p:cNvSpPr>
              <a:spLocks noChangeArrowheads="1"/>
            </p:cNvSpPr>
            <p:nvPr/>
          </p:nvSpPr>
          <p:spPr bwMode="auto">
            <a:xfrm>
              <a:off x="3021" y="3309"/>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1</a:t>
              </a:r>
            </a:p>
          </p:txBody>
        </p:sp>
        <p:sp>
          <p:nvSpPr>
            <p:cNvPr id="46117" name="Rectangle 1072">
              <a:extLst>
                <a:ext uri="{FF2B5EF4-FFF2-40B4-BE49-F238E27FC236}">
                  <a16:creationId xmlns:a16="http://schemas.microsoft.com/office/drawing/2014/main" id="{0385F4F2-A275-0B44-BA34-27A3264ECCBC}"/>
                </a:ext>
              </a:extLst>
            </p:cNvPr>
            <p:cNvSpPr>
              <a:spLocks noChangeArrowheads="1"/>
            </p:cNvSpPr>
            <p:nvPr/>
          </p:nvSpPr>
          <p:spPr bwMode="auto">
            <a:xfrm>
              <a:off x="1917" y="2397"/>
              <a:ext cx="2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-4</a:t>
              </a:r>
            </a:p>
          </p:txBody>
        </p:sp>
        <p:sp>
          <p:nvSpPr>
            <p:cNvPr id="46118" name="Rectangle 1073">
              <a:extLst>
                <a:ext uri="{FF2B5EF4-FFF2-40B4-BE49-F238E27FC236}">
                  <a16:creationId xmlns:a16="http://schemas.microsoft.com/office/drawing/2014/main" id="{E96E4069-9D2E-9046-A2CD-0CE593FC7037}"/>
                </a:ext>
              </a:extLst>
            </p:cNvPr>
            <p:cNvSpPr>
              <a:spLocks noChangeArrowheads="1"/>
            </p:cNvSpPr>
            <p:nvPr/>
          </p:nvSpPr>
          <p:spPr bwMode="auto">
            <a:xfrm>
              <a:off x="2301" y="2925"/>
              <a:ext cx="2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-2</a:t>
              </a:r>
            </a:p>
          </p:txBody>
        </p:sp>
        <p:sp>
          <p:nvSpPr>
            <p:cNvPr id="46119" name="Rectangle 1074">
              <a:extLst>
                <a:ext uri="{FF2B5EF4-FFF2-40B4-BE49-F238E27FC236}">
                  <a16:creationId xmlns:a16="http://schemas.microsoft.com/office/drawing/2014/main" id="{614E7D02-F743-394E-8F81-9EB42CC5E43B}"/>
                </a:ext>
              </a:extLst>
            </p:cNvPr>
            <p:cNvSpPr>
              <a:spLocks noChangeArrowheads="1"/>
            </p:cNvSpPr>
            <p:nvPr/>
          </p:nvSpPr>
          <p:spPr bwMode="auto">
            <a:xfrm>
              <a:off x="2781" y="3117"/>
              <a:ext cx="2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-1</a:t>
              </a:r>
            </a:p>
          </p:txBody>
        </p:sp>
      </p:grpSp>
      <p:graphicFrame>
        <p:nvGraphicFramePr>
          <p:cNvPr id="46091" name="Object 1077">
            <a:hlinkClick r:id="" action="ppaction://ole?verb=0"/>
            <a:extLst>
              <a:ext uri="{FF2B5EF4-FFF2-40B4-BE49-F238E27FC236}">
                <a16:creationId xmlns:a16="http://schemas.microsoft.com/office/drawing/2014/main" id="{872E5543-0A00-6740-902B-0666C66F85BA}"/>
              </a:ext>
            </a:extLst>
          </p:cNvPr>
          <p:cNvGraphicFramePr>
            <a:graphicFrameLocks/>
          </p:cNvGraphicFramePr>
          <p:nvPr/>
        </p:nvGraphicFramePr>
        <p:xfrm>
          <a:off x="7423982" y="2997199"/>
          <a:ext cx="2870200" cy="871538"/>
        </p:xfrm>
        <a:graphic>
          <a:graphicData uri="http://schemas.openxmlformats.org/presentationml/2006/ole">
            <mc:AlternateContent xmlns:mc="http://schemas.openxmlformats.org/markup-compatibility/2006">
              <mc:Choice xmlns:v="urn:schemas-microsoft-com:vml" Requires="v">
                <p:oleObj name="Equation" r:id="rId3" imgW="16535400" imgH="5016500" progId="Equation.3">
                  <p:embed/>
                </p:oleObj>
              </mc:Choice>
              <mc:Fallback>
                <p:oleObj name="Equation" r:id="rId3" imgW="16535400" imgH="5016500" progId="Equation.3">
                  <p:embed/>
                  <p:pic>
                    <p:nvPicPr>
                      <p:cNvPr id="46091" name="Object 1077">
                        <a:hlinkClick r:id="" action="ppaction://ole?verb=0"/>
                        <a:extLst>
                          <a:ext uri="{FF2B5EF4-FFF2-40B4-BE49-F238E27FC236}">
                            <a16:creationId xmlns:a16="http://schemas.microsoft.com/office/drawing/2014/main" id="{872E5543-0A00-6740-902B-0666C66F85B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982" y="2997199"/>
                        <a:ext cx="2870200" cy="871538"/>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Slide Number Placeholder 3">
            <a:extLst>
              <a:ext uri="{FF2B5EF4-FFF2-40B4-BE49-F238E27FC236}">
                <a16:creationId xmlns:a16="http://schemas.microsoft.com/office/drawing/2014/main" id="{1CF7BDA4-C3EA-8447-9A08-528C9A7EA81F}"/>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US" sz="36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4" name="Oval Callout 3">
                <a:extLst>
                  <a:ext uri="{FF2B5EF4-FFF2-40B4-BE49-F238E27FC236}">
                    <a16:creationId xmlns:a16="http://schemas.microsoft.com/office/drawing/2014/main" id="{9CEFBE25-C133-27D5-C851-2EEFB34A0EDC}"/>
                  </a:ext>
                </a:extLst>
              </p:cNvPr>
              <p:cNvSpPr/>
              <p:nvPr/>
            </p:nvSpPr>
            <p:spPr>
              <a:xfrm>
                <a:off x="8370729" y="4422776"/>
                <a:ext cx="2756927" cy="1571624"/>
              </a:xfrm>
              <a:prstGeom prst="wedgeEllipseCallout">
                <a:avLst>
                  <a:gd name="adj1" fmla="val -111979"/>
                  <a:gd name="adj2" fmla="val -459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Remember that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𝐶</m:t>
                    </m:r>
                  </m:oMath>
                </a14:m>
                <a:r>
                  <a:rPr lang="en-US" dirty="0">
                    <a:solidFill>
                      <a:schemeClr val="tx1"/>
                    </a:solidFill>
                  </a:rPr>
                  <a:t> is always negative! </a:t>
                </a:r>
              </a:p>
            </p:txBody>
          </p:sp>
        </mc:Choice>
        <mc:Fallback xmlns="">
          <p:sp>
            <p:nvSpPr>
              <p:cNvPr id="4" name="Oval Callout 3">
                <a:extLst>
                  <a:ext uri="{FF2B5EF4-FFF2-40B4-BE49-F238E27FC236}">
                    <a16:creationId xmlns:a16="http://schemas.microsoft.com/office/drawing/2014/main" id="{9CEFBE25-C133-27D5-C851-2EEFB34A0EDC}"/>
                  </a:ext>
                </a:extLst>
              </p:cNvPr>
              <p:cNvSpPr>
                <a:spLocks noRot="1" noChangeAspect="1" noMove="1" noResize="1" noEditPoints="1" noAdjustHandles="1" noChangeArrowheads="1" noChangeShapeType="1" noTextEdit="1"/>
              </p:cNvSpPr>
              <p:nvPr/>
            </p:nvSpPr>
            <p:spPr>
              <a:xfrm>
                <a:off x="8370729" y="4422776"/>
                <a:ext cx="2756927" cy="1571624"/>
              </a:xfrm>
              <a:prstGeom prst="wedgeEllipseCallout">
                <a:avLst>
                  <a:gd name="adj1" fmla="val -111979"/>
                  <a:gd name="adj2" fmla="val -45907"/>
                </a:avLst>
              </a:prstGeom>
              <a:blipFill>
                <a:blip r:embed="rId5"/>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6987232-F696-5ABF-A64C-02E80F2955A5}"/>
              </a:ext>
            </a:extLst>
          </p:cNvPr>
          <p:cNvSpPr txBox="1"/>
          <p:nvPr/>
        </p:nvSpPr>
        <p:spPr>
          <a:xfrm>
            <a:off x="5534896" y="4587875"/>
            <a:ext cx="968374" cy="369332"/>
          </a:xfrm>
          <a:prstGeom prst="rect">
            <a:avLst/>
          </a:prstGeom>
          <a:noFill/>
        </p:spPr>
        <p:txBody>
          <a:bodyPr wrap="square" rtlCol="0">
            <a:spAutoFit/>
          </a:bodyPr>
          <a:lstStyle/>
          <a:p>
            <a:r>
              <a:rPr lang="en-US" dirty="0"/>
              <a:t>MRS = 2</a:t>
            </a:r>
          </a:p>
        </p:txBody>
      </p:sp>
      <p:sp>
        <p:nvSpPr>
          <p:cNvPr id="7" name="TextBox 6">
            <a:extLst>
              <a:ext uri="{FF2B5EF4-FFF2-40B4-BE49-F238E27FC236}">
                <a16:creationId xmlns:a16="http://schemas.microsoft.com/office/drawing/2014/main" id="{44FC381B-2AA6-C2EB-DECA-725B5BB2BA49}"/>
              </a:ext>
            </a:extLst>
          </p:cNvPr>
          <p:cNvSpPr txBox="1"/>
          <p:nvPr/>
        </p:nvSpPr>
        <p:spPr>
          <a:xfrm>
            <a:off x="4549058" y="2677358"/>
            <a:ext cx="968374" cy="369332"/>
          </a:xfrm>
          <a:prstGeom prst="rect">
            <a:avLst/>
          </a:prstGeom>
          <a:noFill/>
        </p:spPr>
        <p:txBody>
          <a:bodyPr wrap="square" rtlCol="0">
            <a:spAutoFit/>
          </a:bodyPr>
          <a:lstStyle/>
          <a:p>
            <a:r>
              <a:rPr lang="en-US" dirty="0"/>
              <a:t>MRS = 6</a:t>
            </a:r>
          </a:p>
        </p:txBody>
      </p:sp>
    </p:spTree>
    <p:extLst>
      <p:ext uri="{BB962C8B-B14F-4D97-AF65-F5344CB8AC3E}">
        <p14:creationId xmlns:p14="http://schemas.microsoft.com/office/powerpoint/2010/main" val="144349331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382983"/>
                                        </p:tgtEl>
                                        <p:attrNameLst>
                                          <p:attrName>style.visibility</p:attrName>
                                        </p:attrNameLst>
                                      </p:cBhvr>
                                      <p:to>
                                        <p:strVal val="visible"/>
                                      </p:to>
                                    </p:set>
                                    <p:animEffect transition="in" filter="wipe(up)">
                                      <p:cBhvr>
                                        <p:cTn id="11" dur="500"/>
                                        <p:tgtEl>
                                          <p:spTgt spid="38298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nodeType="clickEffect">
                                  <p:stCondLst>
                                    <p:cond delay="0"/>
                                  </p:stCondLst>
                                  <p:childTnLst>
                                    <p:set>
                                      <p:cBhvr>
                                        <p:cTn id="20" dur="1" fill="hold">
                                          <p:stCondLst>
                                            <p:cond delay="0"/>
                                          </p:stCondLst>
                                        </p:cTn>
                                        <p:tgtEl>
                                          <p:spTgt spid="382982"/>
                                        </p:tgtEl>
                                        <p:attrNameLst>
                                          <p:attrName>style.visibility</p:attrName>
                                        </p:attrNameLst>
                                      </p:cBhvr>
                                      <p:to>
                                        <p:strVal val="visible"/>
                                      </p:to>
                                    </p:set>
                                    <p:animEffect transition="in" filter="strips(downRight)">
                                      <p:cBhvr>
                                        <p:cTn id="21" dur="500"/>
                                        <p:tgtEl>
                                          <p:spTgt spid="38298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nodeType="clickEffect">
                                  <p:stCondLst>
                                    <p:cond delay="0"/>
                                  </p:stCondLst>
                                  <p:childTnLst>
                                    <p:set>
                                      <p:cBhvr>
                                        <p:cTn id="25" dur="1" fill="hold">
                                          <p:stCondLst>
                                            <p:cond delay="0"/>
                                          </p:stCondLst>
                                        </p:cTn>
                                        <p:tgtEl>
                                          <p:spTgt spid="382981"/>
                                        </p:tgtEl>
                                        <p:attrNameLst>
                                          <p:attrName>style.visibility</p:attrName>
                                        </p:attrNameLst>
                                      </p:cBhvr>
                                      <p:to>
                                        <p:strVal val="visible"/>
                                      </p:to>
                                    </p:set>
                                    <p:animEffect transition="in" filter="strips(downRight)">
                                      <p:cBhvr>
                                        <p:cTn id="26" dur="500"/>
                                        <p:tgtEl>
                                          <p:spTgt spid="382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02E8-95EF-2042-8098-CBBA9A594E24}"/>
              </a:ext>
            </a:extLst>
          </p:cNvPr>
          <p:cNvSpPr>
            <a:spLocks noGrp="1"/>
          </p:cNvSpPr>
          <p:nvPr>
            <p:ph type="title"/>
          </p:nvPr>
        </p:nvSpPr>
        <p:spPr/>
        <p:txBody>
          <a:bodyPr/>
          <a:lstStyle/>
          <a:p>
            <a:r>
              <a:rPr lang="en-US" dirty="0"/>
              <a:t>Session outline</a:t>
            </a:r>
          </a:p>
        </p:txBody>
      </p:sp>
      <p:sp>
        <p:nvSpPr>
          <p:cNvPr id="3" name="Content Placeholder 2">
            <a:extLst>
              <a:ext uri="{FF2B5EF4-FFF2-40B4-BE49-F238E27FC236}">
                <a16:creationId xmlns:a16="http://schemas.microsoft.com/office/drawing/2014/main" id="{026ECAF8-34F2-AD40-8452-761A288E97F4}"/>
              </a:ext>
            </a:extLst>
          </p:cNvPr>
          <p:cNvSpPr>
            <a:spLocks noGrp="1"/>
          </p:cNvSpPr>
          <p:nvPr>
            <p:ph idx="1"/>
          </p:nvPr>
        </p:nvSpPr>
        <p:spPr>
          <a:xfrm>
            <a:off x="680321" y="2336873"/>
            <a:ext cx="9613861" cy="4276578"/>
          </a:xfrm>
        </p:spPr>
        <p:txBody>
          <a:bodyPr>
            <a:normAutofit/>
          </a:bodyPr>
          <a:lstStyle/>
          <a:p>
            <a:r>
              <a:rPr lang="en-US" dirty="0">
                <a:solidFill>
                  <a:schemeClr val="accent6">
                    <a:lumMod val="60000"/>
                    <a:lumOff val="40000"/>
                  </a:schemeClr>
                </a:solidFill>
              </a:rPr>
              <a:t>Consumer behavior </a:t>
            </a:r>
          </a:p>
          <a:p>
            <a:endParaRPr lang="en-US" dirty="0">
              <a:solidFill>
                <a:schemeClr val="accent6">
                  <a:lumMod val="60000"/>
                  <a:lumOff val="40000"/>
                </a:schemeClr>
              </a:solidFill>
            </a:endParaRPr>
          </a:p>
          <a:p>
            <a:r>
              <a:rPr lang="en-US" dirty="0">
                <a:solidFill>
                  <a:schemeClr val="accent6">
                    <a:lumMod val="60000"/>
                    <a:lumOff val="40000"/>
                  </a:schemeClr>
                </a:solidFill>
              </a:rPr>
              <a:t>Utility and indifference curves</a:t>
            </a:r>
          </a:p>
          <a:p>
            <a:endParaRPr lang="en-US" dirty="0"/>
          </a:p>
          <a:p>
            <a:r>
              <a:rPr lang="en-US" dirty="0"/>
              <a:t>Budget constraints and budget lines</a:t>
            </a:r>
          </a:p>
          <a:p>
            <a:endParaRPr lang="en-US" dirty="0"/>
          </a:p>
          <a:p>
            <a:r>
              <a:rPr lang="en-US" dirty="0"/>
              <a:t>Bliss! Constrained optimization</a:t>
            </a:r>
          </a:p>
        </p:txBody>
      </p:sp>
      <p:sp>
        <p:nvSpPr>
          <p:cNvPr id="4" name="Slide Number Placeholder 3">
            <a:extLst>
              <a:ext uri="{FF2B5EF4-FFF2-40B4-BE49-F238E27FC236}">
                <a16:creationId xmlns:a16="http://schemas.microsoft.com/office/drawing/2014/main" id="{52F9A284-7A74-C14B-935B-0E469A92A1D2}"/>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US" sz="36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2791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7" name="Rectangle 31">
            <a:extLst>
              <a:ext uri="{FF2B5EF4-FFF2-40B4-BE49-F238E27FC236}">
                <a16:creationId xmlns:a16="http://schemas.microsoft.com/office/drawing/2014/main" id="{F73D2C57-3FF0-4842-8B30-2CDC5F0AB99B}"/>
              </a:ext>
            </a:extLst>
          </p:cNvPr>
          <p:cNvSpPr>
            <a:spLocks noGrp="1" noChangeArrowheads="1"/>
          </p:cNvSpPr>
          <p:nvPr>
            <p:ph type="title"/>
          </p:nvPr>
        </p:nvSpPr>
        <p:spPr>
          <a:xfrm>
            <a:off x="308395" y="753228"/>
            <a:ext cx="9985788" cy="1080938"/>
          </a:xfrm>
        </p:spPr>
        <p:txBody>
          <a:bodyPr>
            <a:noAutofit/>
          </a:bodyPr>
          <a:lstStyle/>
          <a:p>
            <a:r>
              <a:rPr lang="en-US" altLang="en-US" sz="2800" dirty="0"/>
              <a:t>Satisfaction is maximized when </a:t>
            </a:r>
            <a:r>
              <a:rPr lang="en-US" altLang="en-US" sz="2800" i="1" u="sng" dirty="0"/>
              <a:t>marginal rate of substitution </a:t>
            </a:r>
            <a:r>
              <a:rPr lang="en-US" altLang="en-US" sz="2800" i="1" dirty="0"/>
              <a:t>(of F and C) is </a:t>
            </a:r>
            <a:r>
              <a:rPr lang="en-US" altLang="en-US" sz="2800" b="1" i="1" dirty="0"/>
              <a:t>equal</a:t>
            </a:r>
            <a:r>
              <a:rPr lang="en-US" altLang="en-US" sz="2800" i="1" dirty="0"/>
              <a:t> to the </a:t>
            </a:r>
            <a:r>
              <a:rPr lang="en-US" altLang="en-US" sz="2800" i="1" u="sng" dirty="0"/>
              <a:t>ratio of the prices </a:t>
            </a:r>
            <a:r>
              <a:rPr lang="en-US" altLang="en-US" sz="2800" i="1" dirty="0"/>
              <a:t>(of F and C)</a:t>
            </a:r>
            <a:endParaRPr lang="en-US" altLang="en-US" sz="2800" dirty="0"/>
          </a:p>
        </p:txBody>
      </p:sp>
      <p:sp>
        <p:nvSpPr>
          <p:cNvPr id="217120" name="Rectangle 32">
            <a:extLst>
              <a:ext uri="{FF2B5EF4-FFF2-40B4-BE49-F238E27FC236}">
                <a16:creationId xmlns:a16="http://schemas.microsoft.com/office/drawing/2014/main" id="{0811C4C3-8E09-3C46-AE94-79132A588D2D}"/>
              </a:ext>
            </a:extLst>
          </p:cNvPr>
          <p:cNvSpPr>
            <a:spLocks noGrp="1" noChangeArrowheads="1"/>
          </p:cNvSpPr>
          <p:nvPr>
            <p:ph type="body" idx="1"/>
          </p:nvPr>
        </p:nvSpPr>
        <p:spPr>
          <a:xfrm>
            <a:off x="205744" y="2210332"/>
            <a:ext cx="5415679" cy="962025"/>
          </a:xfrm>
        </p:spPr>
        <p:txBody>
          <a:bodyPr/>
          <a:lstStyle/>
          <a:p>
            <a:pPr marL="0" indent="0" eaLnBrk="1" hangingPunct="1">
              <a:buNone/>
            </a:pPr>
            <a:r>
              <a:rPr lang="en-US" altLang="en-US" dirty="0"/>
              <a:t>The MRS is the </a:t>
            </a:r>
            <a:r>
              <a:rPr lang="en-US" altLang="en-US" b="1" u="sng" dirty="0"/>
              <a:t>negative</a:t>
            </a:r>
            <a:r>
              <a:rPr lang="en-US" altLang="en-US" dirty="0"/>
              <a:t> slope of an indifference curve, which is</a:t>
            </a:r>
          </a:p>
        </p:txBody>
      </p:sp>
      <p:graphicFrame>
        <p:nvGraphicFramePr>
          <p:cNvPr id="7170" name="Object 0">
            <a:hlinkClick r:id="" action="ppaction://ole?verb=0"/>
            <a:extLst>
              <a:ext uri="{FF2B5EF4-FFF2-40B4-BE49-F238E27FC236}">
                <a16:creationId xmlns:a16="http://schemas.microsoft.com/office/drawing/2014/main" id="{4027457F-1934-6C45-8480-221DF9BC3999}"/>
              </a:ext>
            </a:extLst>
          </p:cNvPr>
          <p:cNvGraphicFramePr>
            <a:graphicFrameLocks/>
          </p:cNvGraphicFramePr>
          <p:nvPr>
            <p:extLst>
              <p:ext uri="{D42A27DB-BD31-4B8C-83A1-F6EECF244321}">
                <p14:modId xmlns:p14="http://schemas.microsoft.com/office/powerpoint/2010/main" val="3360542801"/>
              </p:ext>
            </p:extLst>
          </p:nvPr>
        </p:nvGraphicFramePr>
        <p:xfrm>
          <a:off x="2076408" y="3026394"/>
          <a:ext cx="2265363" cy="962025"/>
        </p:xfrm>
        <a:graphic>
          <a:graphicData uri="http://schemas.openxmlformats.org/presentationml/2006/ole">
            <mc:AlternateContent xmlns:mc="http://schemas.openxmlformats.org/markup-compatibility/2006">
              <mc:Choice xmlns:v="urn:schemas-microsoft-com:vml" Requires="v">
                <p:oleObj name="Equation" r:id="rId3" imgW="15633700" imgH="7366000" progId="Equation.3">
                  <p:embed/>
                </p:oleObj>
              </mc:Choice>
              <mc:Fallback>
                <p:oleObj name="Equation" r:id="rId3" imgW="15633700" imgH="7366000" progId="Equation.3">
                  <p:embed/>
                  <p:pic>
                    <p:nvPicPr>
                      <p:cNvPr id="7170" name="Object 0">
                        <a:hlinkClick r:id="" action="ppaction://ole?verb=0"/>
                        <a:extLst>
                          <a:ext uri="{FF2B5EF4-FFF2-40B4-BE49-F238E27FC236}">
                            <a16:creationId xmlns:a16="http://schemas.microsoft.com/office/drawing/2014/main" id="{4027457F-1934-6C45-8480-221DF9BC399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08" y="3026394"/>
                        <a:ext cx="2265363" cy="962025"/>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7115" name="Rectangle 27">
            <a:extLst>
              <a:ext uri="{FF2B5EF4-FFF2-40B4-BE49-F238E27FC236}">
                <a16:creationId xmlns:a16="http://schemas.microsoft.com/office/drawing/2014/main" id="{CF9E5D90-E474-EE47-8F23-6FD66146B30C}"/>
              </a:ext>
            </a:extLst>
          </p:cNvPr>
          <p:cNvSpPr>
            <a:spLocks noChangeArrowheads="1"/>
          </p:cNvSpPr>
          <p:nvPr/>
        </p:nvSpPr>
        <p:spPr bwMode="auto">
          <a:xfrm>
            <a:off x="7137738" y="2197705"/>
            <a:ext cx="4517968" cy="74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400" b="0" dirty="0">
                <a:solidFill>
                  <a:schemeClr val="tx1"/>
                </a:solidFill>
                <a:latin typeface="Trebuchet MS" panose="020B0703020202090204" pitchFamily="34" charset="0"/>
              </a:rPr>
              <a:t>The slope of the budget line is</a:t>
            </a:r>
          </a:p>
        </p:txBody>
      </p:sp>
      <p:sp>
        <p:nvSpPr>
          <p:cNvPr id="3" name="Rectangle 2">
            <a:extLst>
              <a:ext uri="{FF2B5EF4-FFF2-40B4-BE49-F238E27FC236}">
                <a16:creationId xmlns:a16="http://schemas.microsoft.com/office/drawing/2014/main" id="{316E7713-2248-B24D-8309-FF7AD58EE2D5}"/>
              </a:ext>
            </a:extLst>
          </p:cNvPr>
          <p:cNvSpPr/>
          <p:nvPr/>
        </p:nvSpPr>
        <p:spPr>
          <a:xfrm>
            <a:off x="1870963" y="4337808"/>
            <a:ext cx="8248540" cy="461665"/>
          </a:xfrm>
          <a:prstGeom prst="rect">
            <a:avLst/>
          </a:prstGeom>
        </p:spPr>
        <p:txBody>
          <a:bodyPr wrap="none">
            <a:spAutoFit/>
          </a:bodyPr>
          <a:lstStyle/>
          <a:p>
            <a:r>
              <a:rPr lang="en-US" altLang="en-US" sz="2400" dirty="0"/>
              <a:t>Therefore at the </a:t>
            </a:r>
            <a:r>
              <a:rPr lang="en-US" altLang="en-US" sz="2400" b="1" dirty="0"/>
              <a:t>consumer’s optimal consumption point </a:t>
            </a:r>
            <a:endParaRPr lang="en-US" sz="2400" b="1" dirty="0"/>
          </a:p>
        </p:txBody>
      </p:sp>
      <p:graphicFrame>
        <p:nvGraphicFramePr>
          <p:cNvPr id="11" name="Object 6">
            <a:hlinkClick r:id="" action="ppaction://ole?verb=0"/>
            <a:extLst>
              <a:ext uri="{FF2B5EF4-FFF2-40B4-BE49-F238E27FC236}">
                <a16:creationId xmlns:a16="http://schemas.microsoft.com/office/drawing/2014/main" id="{26749121-AB58-5345-BA1F-6E5AB58367F5}"/>
              </a:ext>
            </a:extLst>
          </p:cNvPr>
          <p:cNvGraphicFramePr>
            <a:graphicFrameLocks/>
          </p:cNvGraphicFramePr>
          <p:nvPr>
            <p:extLst>
              <p:ext uri="{D42A27DB-BD31-4B8C-83A1-F6EECF244321}">
                <p14:modId xmlns:p14="http://schemas.microsoft.com/office/powerpoint/2010/main" val="2749549783"/>
              </p:ext>
            </p:extLst>
          </p:nvPr>
        </p:nvGraphicFramePr>
        <p:xfrm>
          <a:off x="4490283" y="4810383"/>
          <a:ext cx="3009900" cy="1252538"/>
        </p:xfrm>
        <a:graphic>
          <a:graphicData uri="http://schemas.openxmlformats.org/presentationml/2006/ole">
            <mc:AlternateContent xmlns:mc="http://schemas.openxmlformats.org/markup-compatibility/2006">
              <mc:Choice xmlns:v="urn:schemas-microsoft-com:vml" Requires="v">
                <p:oleObj name="Equation" r:id="rId5" imgW="20027900" imgH="11379200" progId="Equation.3">
                  <p:embed/>
                </p:oleObj>
              </mc:Choice>
              <mc:Fallback>
                <p:oleObj name="Equation" r:id="rId5" imgW="20027900" imgH="11379200" progId="Equation.3">
                  <p:embed/>
                  <p:pic>
                    <p:nvPicPr>
                      <p:cNvPr id="86025" name="Object 6">
                        <a:hlinkClick r:id="" action="ppaction://ole?verb=0"/>
                        <a:extLst>
                          <a:ext uri="{FF2B5EF4-FFF2-40B4-BE49-F238E27FC236}">
                            <a16:creationId xmlns:a16="http://schemas.microsoft.com/office/drawing/2014/main" id="{3B8208B1-6359-4C49-81A2-D2A78763472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0283" y="4810383"/>
                        <a:ext cx="3009900" cy="1252538"/>
                      </a:xfrm>
                      <a:prstGeom prst="rect">
                        <a:avLst/>
                      </a:prstGeom>
                      <a:solidFill>
                        <a:srgbClr val="FFFF00"/>
                      </a:solidFill>
                      <a:ln>
                        <a:solidFill>
                          <a:schemeClr val="tx1"/>
                        </a:solidFill>
                      </a:ln>
                      <a:effectLst/>
                    </p:spPr>
                  </p:pic>
                </p:oleObj>
              </mc:Fallback>
            </mc:AlternateContent>
          </a:graphicData>
        </a:graphic>
      </p:graphicFrame>
      <p:sp>
        <p:nvSpPr>
          <p:cNvPr id="12" name="Slide Number Placeholder 3">
            <a:extLst>
              <a:ext uri="{FF2B5EF4-FFF2-40B4-BE49-F238E27FC236}">
                <a16:creationId xmlns:a16="http://schemas.microsoft.com/office/drawing/2014/main" id="{262E894F-7370-824A-9955-557B0178FFD7}"/>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36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77A1B1E-B16E-7041-92CC-A874D0DCC2D6}"/>
                  </a:ext>
                </a:extLst>
              </p:cNvPr>
              <p:cNvSpPr/>
              <p:nvPr/>
            </p:nvSpPr>
            <p:spPr>
              <a:xfrm>
                <a:off x="7630510" y="3020377"/>
                <a:ext cx="3098945" cy="1088406"/>
              </a:xfrm>
              <a:prstGeom prst="rect">
                <a:avLst/>
              </a:prstGeom>
              <a:solidFill>
                <a:srgbClr val="00B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latin typeface="Times New Roman" panose="02020603050405020304" pitchFamily="18" charset="0"/>
                    <a:cs typeface="Times New Roman" panose="02020603050405020304" pitchFamily="18" charset="0"/>
                  </a:rPr>
                  <a:t>Slope = </a:t>
                </a:r>
                <a14:m>
                  <m:oMath xmlns:m="http://schemas.openxmlformats.org/officeDocument/2006/math">
                    <m:f>
                      <m:fPr>
                        <m:ctrlPr>
                          <a:rPr lang="en-US" sz="3000" i="1" smtClean="0">
                            <a:latin typeface="Cambria Math" panose="02040503050406030204" pitchFamily="18" charset="0"/>
                          </a:rPr>
                        </m:ctrlPr>
                      </m:fPr>
                      <m:num>
                        <m:r>
                          <a:rPr lang="en-US" sz="300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𝐶</m:t>
                        </m:r>
                      </m:num>
                      <m:den>
                        <m:r>
                          <a:rPr lang="en-US" sz="300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𝐹</m:t>
                        </m:r>
                      </m:den>
                    </m:f>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𝐹</m:t>
                            </m:r>
                          </m:sub>
                        </m:sSub>
                      </m:num>
                      <m:den>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𝐶</m:t>
                            </m:r>
                          </m:sub>
                        </m:sSub>
                      </m:den>
                    </m:f>
                  </m:oMath>
                </a14:m>
                <a:endParaRPr lang="en-US" sz="3000" dirty="0">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F77A1B1E-B16E-7041-92CC-A874D0DCC2D6}"/>
                  </a:ext>
                </a:extLst>
              </p:cNvPr>
              <p:cNvSpPr>
                <a:spLocks noRot="1" noChangeAspect="1" noMove="1" noResize="1" noEditPoints="1" noAdjustHandles="1" noChangeArrowheads="1" noChangeShapeType="1" noTextEdit="1"/>
              </p:cNvSpPr>
              <p:nvPr/>
            </p:nvSpPr>
            <p:spPr>
              <a:xfrm>
                <a:off x="7630510" y="3020377"/>
                <a:ext cx="3098945" cy="1088406"/>
              </a:xfrm>
              <a:prstGeom prst="rect">
                <a:avLst/>
              </a:prstGeom>
              <a:blipFill>
                <a:blip r:embed="rId8"/>
                <a:stretch>
                  <a:fillRect l="-285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8BDDF1F-BC1C-7942-940B-926651119BA5}"/>
              </a:ext>
            </a:extLst>
          </p:cNvPr>
          <p:cNvCxnSpPr>
            <a:cxnSpLocks/>
          </p:cNvCxnSpPr>
          <p:nvPr/>
        </p:nvCxnSpPr>
        <p:spPr>
          <a:xfrm>
            <a:off x="4181707" y="3429000"/>
            <a:ext cx="47727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B1E4A03-6A84-2542-8B87-9A673298654B}"/>
              </a:ext>
            </a:extLst>
          </p:cNvPr>
          <p:cNvCxnSpPr>
            <a:cxnSpLocks/>
          </p:cNvCxnSpPr>
          <p:nvPr/>
        </p:nvCxnSpPr>
        <p:spPr>
          <a:xfrm flipH="1">
            <a:off x="6570579" y="3685644"/>
            <a:ext cx="3397099" cy="1711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95BF087-F995-C040-B3D4-3E005EEF57B9}"/>
              </a:ext>
            </a:extLst>
          </p:cNvPr>
          <p:cNvCxnSpPr/>
          <p:nvPr/>
        </p:nvCxnSpPr>
        <p:spPr>
          <a:xfrm>
            <a:off x="2609385" y="3735659"/>
            <a:ext cx="2553630" cy="1360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EF53E2D4-4790-DB53-726A-D1E24CF03389}"/>
              </a:ext>
            </a:extLst>
          </p:cNvPr>
          <p:cNvCxnSpPr>
            <a:cxnSpLocks/>
          </p:cNvCxnSpPr>
          <p:nvPr/>
        </p:nvCxnSpPr>
        <p:spPr>
          <a:xfrm>
            <a:off x="7165018" y="5537612"/>
            <a:ext cx="705353" cy="895845"/>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57178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7120">
                                            <p:txEl>
                                              <p:pRg st="0" end="0"/>
                                            </p:txEl>
                                          </p:spTgt>
                                        </p:tgtEl>
                                        <p:attrNameLst>
                                          <p:attrName>style.visibility</p:attrName>
                                        </p:attrNameLst>
                                      </p:cBhvr>
                                      <p:to>
                                        <p:strVal val="visible"/>
                                      </p:to>
                                    </p:set>
                                    <p:animEffect transition="in" filter="wipe(left)">
                                      <p:cBhvr>
                                        <p:cTn id="7" dur="500"/>
                                        <p:tgtEl>
                                          <p:spTgt spid="21712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7115">
                                            <p:txEl>
                                              <p:pRg st="0" end="0"/>
                                            </p:txEl>
                                          </p:spTgt>
                                        </p:tgtEl>
                                        <p:attrNameLst>
                                          <p:attrName>style.visibility</p:attrName>
                                        </p:attrNameLst>
                                      </p:cBhvr>
                                      <p:to>
                                        <p:strVal val="visible"/>
                                      </p:to>
                                    </p:set>
                                    <p:animEffect transition="in" filter="wipe(left)">
                                      <p:cBhvr>
                                        <p:cTn id="12" dur="500"/>
                                        <p:tgtEl>
                                          <p:spTgt spid="2171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blinds(horizontal)">
                                      <p:cBhvr>
                                        <p:cTn id="1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20" grpId="0" build="p" autoUpdateAnimBg="0"/>
      <p:bldP spid="217115"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EC9B1-23EB-7F47-9DED-1AFCC67E7D78}"/>
              </a:ext>
            </a:extLst>
          </p:cNvPr>
          <p:cNvSpPr>
            <a:spLocks noGrp="1"/>
          </p:cNvSpPr>
          <p:nvPr>
            <p:ph type="title"/>
          </p:nvPr>
        </p:nvSpPr>
        <p:spPr/>
        <p:txBody>
          <a:bodyPr/>
          <a:lstStyle/>
          <a:p>
            <a:r>
              <a:rPr lang="en-US" i="1" dirty="0"/>
              <a:t>Recall that…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91D5DC-629F-0B4B-BC4A-0B2DB2A226BE}"/>
                  </a:ext>
                </a:extLst>
              </p:cNvPr>
              <p:cNvSpPr>
                <a:spLocks noGrp="1"/>
              </p:cNvSpPr>
              <p:nvPr>
                <p:ph idx="1"/>
              </p:nvPr>
            </p:nvSpPr>
            <p:spPr>
              <a:xfrm>
                <a:off x="680321" y="2336872"/>
                <a:ext cx="9613861" cy="3995347"/>
              </a:xfrm>
            </p:spPr>
            <p:txBody>
              <a:bodyPr/>
              <a:lstStyle/>
              <a:p>
                <a:pPr marL="0" indent="0">
                  <a:buNone/>
                </a:pPr>
                <a:r>
                  <a:rPr lang="en-US" dirty="0">
                    <a:solidFill>
                      <a:schemeClr val="accent6">
                        <a:lumMod val="60000"/>
                        <a:lumOff val="40000"/>
                      </a:schemeClr>
                    </a:solidFill>
                  </a:rPr>
                  <a:t>All points on IC give same utility, therefore utility gains from increase in F must balance the utility loss from decrease in C: </a:t>
                </a:r>
                <a:endParaRPr lang="en-US" b="0" i="1" dirty="0">
                  <a:solidFill>
                    <a:schemeClr val="accent6">
                      <a:lumMod val="60000"/>
                      <a:lumOff val="40000"/>
                    </a:schemeClr>
                  </a:solidFill>
                  <a:latin typeface="Cambria Math" panose="02040503050406030204" pitchFamily="18" charset="0"/>
                </a:endParaRPr>
              </a:p>
              <a:p>
                <a:pPr marL="0" indent="0" algn="ctr">
                  <a:buNone/>
                </a:pPr>
                <a14:m>
                  <m:oMath xmlns:m="http://schemas.openxmlformats.org/officeDocument/2006/math">
                    <m:r>
                      <a:rPr lang="en-US" b="0" i="1" smtClean="0">
                        <a:solidFill>
                          <a:schemeClr val="accent6">
                            <a:lumMod val="60000"/>
                            <a:lumOff val="40000"/>
                          </a:schemeClr>
                        </a:solidFill>
                        <a:latin typeface="Cambria Math" panose="02040503050406030204" pitchFamily="18" charset="0"/>
                      </a:rPr>
                      <m:t>0=</m:t>
                    </m:r>
                    <m:sSub>
                      <m:sSubPr>
                        <m:ctrlPr>
                          <a:rPr lang="en-US" b="0" i="1" smtClean="0">
                            <a:solidFill>
                              <a:schemeClr val="accent6">
                                <a:lumMod val="60000"/>
                                <a:lumOff val="40000"/>
                              </a:schemeClr>
                            </a:solidFill>
                            <a:latin typeface="Cambria Math" panose="02040503050406030204" pitchFamily="18" charset="0"/>
                          </a:rPr>
                        </m:ctrlPr>
                      </m:sSubPr>
                      <m:e>
                        <m:r>
                          <a:rPr lang="en-US" b="0" i="1" smtClean="0">
                            <a:solidFill>
                              <a:schemeClr val="accent6">
                                <a:lumMod val="60000"/>
                                <a:lumOff val="40000"/>
                              </a:schemeClr>
                            </a:solidFill>
                            <a:latin typeface="Cambria Math" panose="02040503050406030204" pitchFamily="18" charset="0"/>
                          </a:rPr>
                          <m:t>𝑀𝑈</m:t>
                        </m:r>
                      </m:e>
                      <m:sub>
                        <m:r>
                          <a:rPr lang="en-US" b="0" i="1" smtClean="0">
                            <a:solidFill>
                              <a:schemeClr val="accent6">
                                <a:lumMod val="60000"/>
                                <a:lumOff val="40000"/>
                              </a:schemeClr>
                            </a:solidFill>
                            <a:latin typeface="Cambria Math" panose="02040503050406030204" pitchFamily="18" charset="0"/>
                          </a:rPr>
                          <m:t>𝐹</m:t>
                        </m:r>
                      </m:sub>
                    </m:sSub>
                    <m:d>
                      <m:dPr>
                        <m:ctrlPr>
                          <a:rPr lang="en-US" b="0" i="1" smtClean="0">
                            <a:solidFill>
                              <a:schemeClr val="accent6">
                                <a:lumMod val="60000"/>
                                <a:lumOff val="40000"/>
                              </a:schemeClr>
                            </a:solidFill>
                            <a:latin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𝐹</m:t>
                        </m:r>
                      </m:e>
                    </m:d>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oMath>
                </a14:m>
                <a:r>
                  <a:rPr lang="en-US" dirty="0">
                    <a:solidFill>
                      <a:schemeClr val="accent6">
                        <a:lumMod val="60000"/>
                        <a:lumOff val="40000"/>
                      </a:schemeClr>
                    </a:solidFill>
                  </a:rPr>
                  <a:t> </a:t>
                </a:r>
                <a14:m>
                  <m:oMath xmlns:m="http://schemas.openxmlformats.org/officeDocument/2006/math">
                    <m:sSub>
                      <m:sSubPr>
                        <m:ctrlPr>
                          <a:rPr lang="en-US" i="1">
                            <a:solidFill>
                              <a:schemeClr val="accent6">
                                <a:lumMod val="60000"/>
                                <a:lumOff val="40000"/>
                              </a:schemeClr>
                            </a:solidFill>
                            <a:latin typeface="Cambria Math" panose="02040503050406030204" pitchFamily="18" charset="0"/>
                          </a:rPr>
                        </m:ctrlPr>
                      </m:sSubPr>
                      <m:e>
                        <m:r>
                          <a:rPr lang="en-US" i="1">
                            <a:solidFill>
                              <a:schemeClr val="accent6">
                                <a:lumMod val="60000"/>
                                <a:lumOff val="40000"/>
                              </a:schemeClr>
                            </a:solidFill>
                            <a:latin typeface="Cambria Math" panose="02040503050406030204" pitchFamily="18" charset="0"/>
                          </a:rPr>
                          <m:t>𝑀𝑈</m:t>
                        </m:r>
                      </m:e>
                      <m:sub>
                        <m:r>
                          <a:rPr lang="en-US" b="0" i="1" smtClean="0">
                            <a:solidFill>
                              <a:schemeClr val="accent6">
                                <a:lumMod val="60000"/>
                                <a:lumOff val="40000"/>
                              </a:schemeClr>
                            </a:solidFill>
                            <a:latin typeface="Cambria Math" panose="02040503050406030204" pitchFamily="18" charset="0"/>
                          </a:rPr>
                          <m:t>𝐶</m:t>
                        </m:r>
                      </m:sub>
                    </m:sSub>
                    <m:d>
                      <m:dPr>
                        <m:ctrlPr>
                          <a:rPr lang="en-US" i="1">
                            <a:solidFill>
                              <a:schemeClr val="accent6">
                                <a:lumMod val="60000"/>
                                <a:lumOff val="40000"/>
                              </a:schemeClr>
                            </a:solidFill>
                            <a:latin typeface="Cambria Math" panose="02040503050406030204" pitchFamily="18" charset="0"/>
                          </a:rPr>
                        </m:ctrlPr>
                      </m:dPr>
                      <m:e>
                        <m:r>
                          <a:rPr lang="en-US" i="1">
                            <a:solidFill>
                              <a:schemeClr val="accent6">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𝐶</m:t>
                        </m:r>
                      </m:e>
                    </m:d>
                  </m:oMath>
                </a14:m>
                <a:endParaRPr lang="en-US" dirty="0">
                  <a:ea typeface="Cambria Math" panose="02040503050406030204" pitchFamily="18" charset="0"/>
                </a:endParaRPr>
              </a:p>
              <a:p>
                <a:pPr marL="0" indent="0">
                  <a:buNone/>
                </a:pPr>
                <a:endParaRPr lang="en-US" dirty="0"/>
              </a:p>
              <a:p>
                <a:pPr marL="0" indent="0">
                  <a:buNone/>
                </a:pPr>
                <a:r>
                  <a:rPr lang="en-US" dirty="0">
                    <a:solidFill>
                      <a:schemeClr val="accent6">
                        <a:lumMod val="60000"/>
                        <a:lumOff val="40000"/>
                      </a:schemeClr>
                    </a:solidFill>
                  </a:rPr>
                  <a:t>Rearranged: </a:t>
                </a:r>
                <a:endParaRPr lang="en-US" i="1" dirty="0">
                  <a:solidFill>
                    <a:schemeClr val="accent6">
                      <a:lumMod val="60000"/>
                      <a:lumOff val="40000"/>
                    </a:schemeClr>
                  </a:solidFill>
                  <a:latin typeface="Cambria Math" panose="02040503050406030204" pitchFamily="18" charset="0"/>
                </a:endParaRPr>
              </a:p>
              <a:p>
                <a:pPr marL="0" indent="0" algn="ctr">
                  <a:buNone/>
                </a:pP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𝑀𝑈</m:t>
                        </m:r>
                      </m:e>
                      <m:sub>
                        <m:r>
                          <a:rPr lang="en-US" i="1">
                            <a:latin typeface="Cambria Math" panose="02040503050406030204" pitchFamily="18" charset="0"/>
                          </a:rPr>
                          <m:t>𝐹</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𝑀𝑈</m:t>
                        </m:r>
                      </m:e>
                      <m:sub>
                        <m:r>
                          <a:rPr lang="en-US" i="1">
                            <a:latin typeface="Cambria Math" panose="02040503050406030204" pitchFamily="18" charset="0"/>
                          </a:rPr>
                          <m:t>𝐶</m:t>
                        </m:r>
                      </m:sub>
                    </m:sSub>
                  </m:oMath>
                </a14:m>
                <a:endParaRPr lang="en-US" dirty="0"/>
              </a:p>
              <a:p>
                <a:pPr marL="0" indent="0" algn="ctr">
                  <a:buNone/>
                </a:pPr>
                <a:endParaRPr lang="en-US" dirty="0"/>
              </a:p>
              <a:p>
                <a:pPr marL="0" indent="0">
                  <a:buNone/>
                </a:pPr>
                <a:r>
                  <a:rPr lang="en-US" dirty="0">
                    <a:solidFill>
                      <a:schemeClr val="accent6">
                        <a:lumMod val="60000"/>
                        <a:lumOff val="40000"/>
                      </a:schemeClr>
                    </a:solidFill>
                  </a:rPr>
                  <a:t>Because </a:t>
                </a:r>
                <a14:m>
                  <m:oMath xmlns:m="http://schemas.openxmlformats.org/officeDocument/2006/math">
                    <m:r>
                      <a:rPr lang="en-US" i="1">
                        <a:solidFill>
                          <a:schemeClr val="accent6">
                            <a:lumMod val="60000"/>
                            <a:lumOff val="40000"/>
                          </a:schemeClr>
                        </a:solidFill>
                        <a:latin typeface="Cambria Math" panose="02040503050406030204" pitchFamily="18" charset="0"/>
                      </a:rPr>
                      <m:t>−</m:t>
                    </m:r>
                    <m:d>
                      <m:dPr>
                        <m:ctrlPr>
                          <a:rPr lang="en-US" i="1">
                            <a:solidFill>
                              <a:schemeClr val="accent6">
                                <a:lumMod val="60000"/>
                                <a:lumOff val="40000"/>
                              </a:schemeClr>
                            </a:solidFill>
                            <a:latin typeface="Cambria Math" panose="02040503050406030204" pitchFamily="18" charset="0"/>
                          </a:rPr>
                        </m:ctrlPr>
                      </m:dPr>
                      <m:e>
                        <m:r>
                          <a:rPr lang="en-US" i="1">
                            <a:solidFill>
                              <a:schemeClr val="accent6">
                                <a:lumMod val="60000"/>
                                <a:lumOff val="40000"/>
                              </a:schemeClr>
                            </a:solidFill>
                            <a:latin typeface="Cambria Math" panose="02040503050406030204" pitchFamily="18" charset="0"/>
                            <a:ea typeface="Cambria Math" panose="02040503050406030204" pitchFamily="18" charset="0"/>
                          </a:rPr>
                          <m:t>∆</m:t>
                        </m:r>
                        <m:r>
                          <a:rPr lang="en-US" i="1">
                            <a:solidFill>
                              <a:schemeClr val="accent6">
                                <a:lumMod val="60000"/>
                                <a:lumOff val="40000"/>
                              </a:schemeClr>
                            </a:solidFill>
                            <a:latin typeface="Cambria Math" panose="02040503050406030204" pitchFamily="18" charset="0"/>
                            <a:ea typeface="Cambria Math" panose="02040503050406030204" pitchFamily="18" charset="0"/>
                          </a:rPr>
                          <m:t>𝐶</m:t>
                        </m:r>
                        <m:r>
                          <a:rPr lang="en-US" i="1">
                            <a:solidFill>
                              <a:schemeClr val="accent6">
                                <a:lumMod val="60000"/>
                                <a:lumOff val="40000"/>
                              </a:schemeClr>
                            </a:solidFill>
                            <a:latin typeface="Cambria Math" panose="02040503050406030204" pitchFamily="18" charset="0"/>
                            <a:ea typeface="Cambria Math" panose="02040503050406030204" pitchFamily="18" charset="0"/>
                          </a:rPr>
                          <m:t>/∆</m:t>
                        </m:r>
                        <m:r>
                          <a:rPr lang="en-US" i="1">
                            <a:solidFill>
                              <a:schemeClr val="accent6">
                                <a:lumMod val="60000"/>
                                <a:lumOff val="40000"/>
                              </a:schemeClr>
                            </a:solidFill>
                            <a:latin typeface="Cambria Math" panose="02040503050406030204" pitchFamily="18" charset="0"/>
                            <a:ea typeface="Cambria Math" panose="02040503050406030204" pitchFamily="18" charset="0"/>
                          </a:rPr>
                          <m:t>𝐹</m:t>
                        </m:r>
                      </m:e>
                    </m:d>
                  </m:oMath>
                </a14:m>
                <a:r>
                  <a:rPr lang="en-US" dirty="0">
                    <a:solidFill>
                      <a:schemeClr val="accent6">
                        <a:lumMod val="60000"/>
                        <a:lumOff val="40000"/>
                      </a:schemeClr>
                    </a:solidFill>
                  </a:rPr>
                  <a:t> is the MRS for F and C, it follows that:</a:t>
                </a:r>
              </a:p>
              <a:p>
                <a:pPr marL="0" indent="0" algn="ctr">
                  <a:buNone/>
                </a:pPr>
                <a:r>
                  <a:rPr lang="en-US" dirty="0"/>
                  <a:t>MRS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𝑀𝑈</m:t>
                        </m:r>
                      </m:e>
                      <m:sub>
                        <m:r>
                          <a:rPr lang="en-US" i="1">
                            <a:latin typeface="Cambria Math" panose="02040503050406030204" pitchFamily="18" charset="0"/>
                          </a:rPr>
                          <m:t>𝐹</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𝑀𝑈</m:t>
                        </m:r>
                      </m:e>
                      <m:sub>
                        <m:r>
                          <a:rPr lang="en-US" i="1">
                            <a:latin typeface="Cambria Math" panose="02040503050406030204" pitchFamily="18" charset="0"/>
                          </a:rPr>
                          <m:t>𝐶</m:t>
                        </m:r>
                      </m:sub>
                    </m:sSub>
                  </m:oMath>
                </a14:m>
                <a:endParaRPr lang="en-US" dirty="0"/>
              </a:p>
            </p:txBody>
          </p:sp>
        </mc:Choice>
        <mc:Fallback xmlns="">
          <p:sp>
            <p:nvSpPr>
              <p:cNvPr id="3" name="Content Placeholder 2">
                <a:extLst>
                  <a:ext uri="{FF2B5EF4-FFF2-40B4-BE49-F238E27FC236}">
                    <a16:creationId xmlns:a16="http://schemas.microsoft.com/office/drawing/2014/main" id="{1191D5DC-629F-0B4B-BC4A-0B2DB2A226BE}"/>
                  </a:ext>
                </a:extLst>
              </p:cNvPr>
              <p:cNvSpPr>
                <a:spLocks noGrp="1" noRot="1" noChangeAspect="1" noMove="1" noResize="1" noEditPoints="1" noAdjustHandles="1" noChangeArrowheads="1" noChangeShapeType="1" noTextEdit="1"/>
              </p:cNvSpPr>
              <p:nvPr>
                <p:ph idx="1"/>
              </p:nvPr>
            </p:nvSpPr>
            <p:spPr>
              <a:xfrm>
                <a:off x="680321" y="2336872"/>
                <a:ext cx="9613861" cy="3995347"/>
              </a:xfrm>
              <a:blipFill>
                <a:blip r:embed="rId2"/>
                <a:stretch>
                  <a:fillRect l="-923" t="-1899" b="-25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EC6DDC3-DFE5-9D41-9C81-6CE5854E5A3F}"/>
              </a:ext>
            </a:extLst>
          </p:cNvPr>
          <p:cNvSpPr>
            <a:spLocks noGrp="1"/>
          </p:cNvSpPr>
          <p:nvPr>
            <p:ph type="sldNum" sz="quarter" idx="12"/>
          </p:nvPr>
        </p:nvSpPr>
        <p:spPr/>
        <p:txBody>
          <a:bodyPr/>
          <a:lstStyle/>
          <a:p>
            <a:fld id="{F128DC48-024A-A743-A6DF-E12A487B7308}" type="slidenum">
              <a:rPr lang="en-US" smtClean="0"/>
              <a:t>21</a:t>
            </a:fld>
            <a:endParaRPr lang="en-US"/>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BB040F0E-6225-8044-8F1C-2F53165BF6C4}"/>
                  </a:ext>
                </a:extLst>
              </p:cNvPr>
              <p:cNvSpPr/>
              <p:nvPr/>
            </p:nvSpPr>
            <p:spPr>
              <a:xfrm>
                <a:off x="8526780" y="3116687"/>
                <a:ext cx="3120390" cy="1603903"/>
              </a:xfrm>
              <a:prstGeom prst="wedgeRoundRectCallout">
                <a:avLst>
                  <a:gd name="adj1" fmla="val -62907"/>
                  <a:gd name="adj2" fmla="val -41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Hint: to find the marginal utility of X, differentiate the utility function with respect to X, </a:t>
                </a:r>
              </a:p>
              <a:p>
                <a:pPr algn="ctr"/>
                <a:r>
                  <a:rPr lang="en-US" dirty="0">
                    <a:solidFill>
                      <a:schemeClr val="tx1"/>
                    </a:solidFill>
                  </a:rPr>
                  <a:t>e.g.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𝑀𝑈</m:t>
                        </m:r>
                      </m:e>
                      <m:sub>
                        <m:r>
                          <a:rPr lang="en-US" i="1">
                            <a:solidFill>
                              <a:schemeClr val="tx1"/>
                            </a:solidFill>
                            <a:latin typeface="Cambria Math" panose="02040503050406030204" pitchFamily="18" charset="0"/>
                          </a:rPr>
                          <m:t>𝐹</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𝑑𝑈</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𝑑𝐹</m:t>
                    </m:r>
                  </m:oMath>
                </a14:m>
                <a:r>
                  <a:rPr lang="en-US" dirty="0">
                    <a:solidFill>
                      <a:schemeClr val="tx1"/>
                    </a:solidFill>
                  </a:rPr>
                  <a:t> </a:t>
                </a:r>
              </a:p>
            </p:txBody>
          </p:sp>
        </mc:Choice>
        <mc:Fallback xmlns="">
          <p:sp>
            <p:nvSpPr>
              <p:cNvPr id="5" name="Rounded Rectangular Callout 4">
                <a:extLst>
                  <a:ext uri="{FF2B5EF4-FFF2-40B4-BE49-F238E27FC236}">
                    <a16:creationId xmlns:a16="http://schemas.microsoft.com/office/drawing/2014/main" id="{BB040F0E-6225-8044-8F1C-2F53165BF6C4}"/>
                  </a:ext>
                </a:extLst>
              </p:cNvPr>
              <p:cNvSpPr>
                <a:spLocks noRot="1" noChangeAspect="1" noMove="1" noResize="1" noEditPoints="1" noAdjustHandles="1" noChangeArrowheads="1" noChangeShapeType="1" noTextEdit="1"/>
              </p:cNvSpPr>
              <p:nvPr/>
            </p:nvSpPr>
            <p:spPr>
              <a:xfrm>
                <a:off x="8526780" y="3116687"/>
                <a:ext cx="3120390" cy="1603903"/>
              </a:xfrm>
              <a:prstGeom prst="wedgeRoundRectCallout">
                <a:avLst>
                  <a:gd name="adj1" fmla="val -62907"/>
                  <a:gd name="adj2" fmla="val -41406"/>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098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4C0B085-35FF-4817-0230-00704BFD0633}"/>
              </a:ext>
            </a:extLst>
          </p:cNvPr>
          <p:cNvSpPr/>
          <p:nvPr/>
        </p:nvSpPr>
        <p:spPr>
          <a:xfrm>
            <a:off x="680321" y="5350475"/>
            <a:ext cx="7994122" cy="1099752"/>
          </a:xfrm>
          <a:prstGeom prst="roundRect">
            <a:avLst/>
          </a:prstGeom>
          <a:solidFill>
            <a:srgbClr val="FF0000">
              <a:alpha val="3992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DEC9B1-23EB-7F47-9DED-1AFCC67E7D78}"/>
              </a:ext>
            </a:extLst>
          </p:cNvPr>
          <p:cNvSpPr>
            <a:spLocks noGrp="1"/>
          </p:cNvSpPr>
          <p:nvPr>
            <p:ph type="title"/>
          </p:nvPr>
        </p:nvSpPr>
        <p:spPr/>
        <p:txBody>
          <a:bodyPr/>
          <a:lstStyle/>
          <a:p>
            <a:r>
              <a:rPr lang="en-US" i="1" dirty="0"/>
              <a:t>Recall that</a:t>
            </a:r>
            <a:r>
              <a:rPr lang="en-US" dirty="0"/>
              <a:t>… Deriving MRS from utility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91D5DC-629F-0B4B-BC4A-0B2DB2A226BE}"/>
                  </a:ext>
                </a:extLst>
              </p:cNvPr>
              <p:cNvSpPr>
                <a:spLocks noGrp="1"/>
              </p:cNvSpPr>
              <p:nvPr>
                <p:ph idx="1"/>
              </p:nvPr>
            </p:nvSpPr>
            <p:spPr>
              <a:xfrm>
                <a:off x="680321" y="2336872"/>
                <a:ext cx="9613861" cy="3995347"/>
              </a:xfrm>
            </p:spPr>
            <p:txBody>
              <a:bodyPr/>
              <a:lstStyle/>
              <a:p>
                <a:pPr marL="0" indent="0">
                  <a:buNone/>
                </a:pPr>
                <a:r>
                  <a:rPr lang="en-US" dirty="0">
                    <a:solidFill>
                      <a:schemeClr val="accent4">
                        <a:lumMod val="60000"/>
                        <a:lumOff val="40000"/>
                      </a:schemeClr>
                    </a:solidFill>
                  </a:rPr>
                  <a:t>All points on IC give same utility, therefore utility gains from increase in F must balance the utility loss from decrease in C: </a:t>
                </a:r>
                <a:endParaRPr lang="en-US" b="0" i="1" dirty="0">
                  <a:solidFill>
                    <a:schemeClr val="accent4">
                      <a:lumMod val="60000"/>
                      <a:lumOff val="40000"/>
                    </a:schemeClr>
                  </a:solidFill>
                  <a:latin typeface="Cambria Math" panose="02040503050406030204" pitchFamily="18" charset="0"/>
                </a:endParaRPr>
              </a:p>
              <a:p>
                <a:pPr marL="0" indent="0" algn="ctr">
                  <a:buNone/>
                </a:pPr>
                <a14:m>
                  <m:oMath xmlns:m="http://schemas.openxmlformats.org/officeDocument/2006/math">
                    <m:r>
                      <a:rPr lang="en-US" b="0" i="1" smtClean="0">
                        <a:solidFill>
                          <a:schemeClr val="accent4">
                            <a:lumMod val="60000"/>
                            <a:lumOff val="40000"/>
                          </a:schemeClr>
                        </a:solidFill>
                        <a:latin typeface="Cambria Math" panose="02040503050406030204" pitchFamily="18" charset="0"/>
                      </a:rPr>
                      <m:t>0=</m:t>
                    </m:r>
                    <m:sSub>
                      <m:sSubPr>
                        <m:ctrlPr>
                          <a:rPr lang="en-US" b="0" i="1" smtClean="0">
                            <a:solidFill>
                              <a:schemeClr val="accent4">
                                <a:lumMod val="60000"/>
                                <a:lumOff val="40000"/>
                              </a:schemeClr>
                            </a:solidFill>
                            <a:latin typeface="Cambria Math" panose="02040503050406030204" pitchFamily="18" charset="0"/>
                          </a:rPr>
                        </m:ctrlPr>
                      </m:sSubPr>
                      <m:e>
                        <m:r>
                          <a:rPr lang="en-US" b="0" i="1" smtClean="0">
                            <a:solidFill>
                              <a:schemeClr val="accent4">
                                <a:lumMod val="60000"/>
                                <a:lumOff val="40000"/>
                              </a:schemeClr>
                            </a:solidFill>
                            <a:latin typeface="Cambria Math" panose="02040503050406030204" pitchFamily="18" charset="0"/>
                          </a:rPr>
                          <m:t>𝑀𝑈</m:t>
                        </m:r>
                      </m:e>
                      <m:sub>
                        <m:r>
                          <a:rPr lang="en-US" b="0" i="1" smtClean="0">
                            <a:solidFill>
                              <a:schemeClr val="accent4">
                                <a:lumMod val="60000"/>
                                <a:lumOff val="40000"/>
                              </a:schemeClr>
                            </a:solidFill>
                            <a:latin typeface="Cambria Math" panose="02040503050406030204" pitchFamily="18" charset="0"/>
                          </a:rPr>
                          <m:t>𝐹</m:t>
                        </m:r>
                      </m:sub>
                    </m:sSub>
                    <m:d>
                      <m:dPr>
                        <m:ctrlPr>
                          <a:rPr lang="en-US" b="0" i="1" smtClean="0">
                            <a:solidFill>
                              <a:schemeClr val="accent4">
                                <a:lumMod val="60000"/>
                                <a:lumOff val="40000"/>
                              </a:schemeClr>
                            </a:solidFill>
                            <a:latin typeface="Cambria Math" panose="02040503050406030204" pitchFamily="18" charset="0"/>
                          </a:rPr>
                        </m:ctrlPr>
                      </m:dPr>
                      <m:e>
                        <m:r>
                          <a:rPr lang="en-US" b="0" i="1" smtClean="0">
                            <a:solidFill>
                              <a:schemeClr val="accent4">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4">
                                <a:lumMod val="60000"/>
                                <a:lumOff val="40000"/>
                              </a:schemeClr>
                            </a:solidFill>
                            <a:latin typeface="Cambria Math" panose="02040503050406030204" pitchFamily="18" charset="0"/>
                            <a:ea typeface="Cambria Math" panose="02040503050406030204" pitchFamily="18" charset="0"/>
                          </a:rPr>
                          <m:t>𝐹</m:t>
                        </m:r>
                      </m:e>
                    </m:d>
                    <m:r>
                      <a:rPr lang="en-US" b="0" i="1" smtClean="0">
                        <a:solidFill>
                          <a:schemeClr val="accent4">
                            <a:lumMod val="60000"/>
                            <a:lumOff val="40000"/>
                          </a:schemeClr>
                        </a:solidFill>
                        <a:latin typeface="Cambria Math" panose="02040503050406030204" pitchFamily="18" charset="0"/>
                        <a:ea typeface="Cambria Math" panose="02040503050406030204" pitchFamily="18" charset="0"/>
                      </a:rPr>
                      <m:t>+</m:t>
                    </m:r>
                  </m:oMath>
                </a14:m>
                <a:r>
                  <a:rPr lang="en-US" dirty="0">
                    <a:solidFill>
                      <a:schemeClr val="accent4">
                        <a:lumMod val="60000"/>
                        <a:lumOff val="40000"/>
                      </a:schemeClr>
                    </a:solidFill>
                  </a:rPr>
                  <a:t> </a:t>
                </a:r>
                <a14:m>
                  <m:oMath xmlns:m="http://schemas.openxmlformats.org/officeDocument/2006/math">
                    <m:sSub>
                      <m:sSubPr>
                        <m:ctrlPr>
                          <a:rPr lang="en-US" i="1">
                            <a:solidFill>
                              <a:schemeClr val="accent4">
                                <a:lumMod val="60000"/>
                                <a:lumOff val="40000"/>
                              </a:schemeClr>
                            </a:solidFill>
                            <a:latin typeface="Cambria Math" panose="02040503050406030204" pitchFamily="18" charset="0"/>
                          </a:rPr>
                        </m:ctrlPr>
                      </m:sSubPr>
                      <m:e>
                        <m:r>
                          <a:rPr lang="en-US" i="1">
                            <a:solidFill>
                              <a:schemeClr val="accent4">
                                <a:lumMod val="60000"/>
                                <a:lumOff val="40000"/>
                              </a:schemeClr>
                            </a:solidFill>
                            <a:latin typeface="Cambria Math" panose="02040503050406030204" pitchFamily="18" charset="0"/>
                          </a:rPr>
                          <m:t>𝑀𝑈</m:t>
                        </m:r>
                      </m:e>
                      <m:sub>
                        <m:r>
                          <a:rPr lang="en-US" b="0" i="1" smtClean="0">
                            <a:solidFill>
                              <a:schemeClr val="accent4">
                                <a:lumMod val="60000"/>
                                <a:lumOff val="40000"/>
                              </a:schemeClr>
                            </a:solidFill>
                            <a:latin typeface="Cambria Math" panose="02040503050406030204" pitchFamily="18" charset="0"/>
                          </a:rPr>
                          <m:t>𝐶</m:t>
                        </m:r>
                      </m:sub>
                    </m:sSub>
                    <m:d>
                      <m:dPr>
                        <m:ctrlPr>
                          <a:rPr lang="en-US" i="1">
                            <a:solidFill>
                              <a:schemeClr val="accent4">
                                <a:lumMod val="60000"/>
                                <a:lumOff val="40000"/>
                              </a:schemeClr>
                            </a:solidFill>
                            <a:latin typeface="Cambria Math" panose="02040503050406030204" pitchFamily="18" charset="0"/>
                          </a:rPr>
                        </m:ctrlPr>
                      </m:dPr>
                      <m:e>
                        <m:r>
                          <a:rPr lang="en-US" i="1">
                            <a:solidFill>
                              <a:schemeClr val="accent4">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4">
                                <a:lumMod val="60000"/>
                                <a:lumOff val="40000"/>
                              </a:schemeClr>
                            </a:solidFill>
                            <a:latin typeface="Cambria Math" panose="02040503050406030204" pitchFamily="18" charset="0"/>
                            <a:ea typeface="Cambria Math" panose="02040503050406030204" pitchFamily="18" charset="0"/>
                          </a:rPr>
                          <m:t>𝐶</m:t>
                        </m:r>
                      </m:e>
                    </m:d>
                  </m:oMath>
                </a14:m>
                <a:endParaRPr lang="en-US" dirty="0">
                  <a:solidFill>
                    <a:schemeClr val="accent4">
                      <a:lumMod val="60000"/>
                      <a:lumOff val="40000"/>
                    </a:schemeClr>
                  </a:solidFill>
                  <a:ea typeface="Cambria Math" panose="02040503050406030204" pitchFamily="18" charset="0"/>
                </a:endParaRPr>
              </a:p>
              <a:p>
                <a:pPr marL="0" indent="0">
                  <a:buNone/>
                </a:pPr>
                <a:endParaRPr lang="en-US" dirty="0">
                  <a:solidFill>
                    <a:schemeClr val="accent4">
                      <a:lumMod val="60000"/>
                      <a:lumOff val="40000"/>
                    </a:schemeClr>
                  </a:solidFill>
                </a:endParaRPr>
              </a:p>
              <a:p>
                <a:pPr marL="0" indent="0">
                  <a:buNone/>
                </a:pPr>
                <a:r>
                  <a:rPr lang="en-US" dirty="0">
                    <a:solidFill>
                      <a:schemeClr val="accent4">
                        <a:lumMod val="60000"/>
                        <a:lumOff val="40000"/>
                      </a:schemeClr>
                    </a:solidFill>
                  </a:rPr>
                  <a:t>Rearranged: </a:t>
                </a:r>
                <a:endParaRPr lang="en-US" i="1" dirty="0">
                  <a:solidFill>
                    <a:schemeClr val="accent4">
                      <a:lumMod val="60000"/>
                      <a:lumOff val="40000"/>
                    </a:schemeClr>
                  </a:solidFill>
                  <a:latin typeface="Cambria Math" panose="02040503050406030204" pitchFamily="18" charset="0"/>
                </a:endParaRPr>
              </a:p>
              <a:p>
                <a:pPr marL="0" indent="0" algn="ctr">
                  <a:buNone/>
                </a:pPr>
                <a14:m>
                  <m:oMath xmlns:m="http://schemas.openxmlformats.org/officeDocument/2006/math">
                    <m:r>
                      <a:rPr lang="en-US" i="1" smtClean="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𝐶</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𝐹</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𝑀𝑈</m:t>
                        </m:r>
                      </m:e>
                      <m:sub>
                        <m:r>
                          <a:rPr lang="en-US" i="1">
                            <a:solidFill>
                              <a:schemeClr val="tx1"/>
                            </a:solidFill>
                            <a:latin typeface="Cambria Math" panose="02040503050406030204" pitchFamily="18" charset="0"/>
                          </a:rPr>
                          <m:t>𝐹</m:t>
                        </m:r>
                      </m:sub>
                    </m:sSub>
                  </m:oMath>
                </a14:m>
                <a:r>
                  <a:rPr lang="en-US" dirty="0">
                    <a:solidFill>
                      <a:schemeClr val="tx1"/>
                    </a:solidFill>
                  </a:rPr>
                  <a:t>/</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𝑀𝑈</m:t>
                        </m:r>
                      </m:e>
                      <m:sub>
                        <m:r>
                          <a:rPr lang="en-US" i="1">
                            <a:solidFill>
                              <a:schemeClr val="tx1"/>
                            </a:solidFill>
                            <a:latin typeface="Cambria Math" panose="02040503050406030204" pitchFamily="18" charset="0"/>
                          </a:rPr>
                          <m:t>𝐶</m:t>
                        </m:r>
                      </m:sub>
                    </m:sSub>
                  </m:oMath>
                </a14:m>
                <a:endParaRPr lang="en-US" dirty="0">
                  <a:solidFill>
                    <a:schemeClr val="accent4">
                      <a:lumMod val="60000"/>
                      <a:lumOff val="40000"/>
                    </a:schemeClr>
                  </a:solidFill>
                </a:endParaRPr>
              </a:p>
              <a:p>
                <a:pPr marL="0" indent="0" algn="ctr">
                  <a:buNone/>
                </a:pPr>
                <a:endParaRPr lang="en-US" dirty="0">
                  <a:solidFill>
                    <a:schemeClr val="accent4">
                      <a:lumMod val="60000"/>
                      <a:lumOff val="40000"/>
                    </a:schemeClr>
                  </a:solidFill>
                </a:endParaRPr>
              </a:p>
              <a:p>
                <a:pPr marL="0" indent="0">
                  <a:buNone/>
                </a:pPr>
                <a:r>
                  <a:rPr lang="en-US" dirty="0">
                    <a:solidFill>
                      <a:schemeClr val="accent4">
                        <a:lumMod val="60000"/>
                        <a:lumOff val="40000"/>
                      </a:schemeClr>
                    </a:solidFill>
                  </a:rPr>
                  <a:t>Because </a:t>
                </a:r>
                <a14:m>
                  <m:oMath xmlns:m="http://schemas.openxmlformats.org/officeDocument/2006/math">
                    <m:r>
                      <a:rPr lang="en-US" i="1">
                        <a:solidFill>
                          <a:schemeClr val="accent4">
                            <a:lumMod val="60000"/>
                            <a:lumOff val="40000"/>
                          </a:schemeClr>
                        </a:solidFill>
                        <a:latin typeface="Cambria Math" panose="02040503050406030204" pitchFamily="18" charset="0"/>
                      </a:rPr>
                      <m:t>−</m:t>
                    </m:r>
                    <m:d>
                      <m:dPr>
                        <m:ctrlPr>
                          <a:rPr lang="en-US" i="1">
                            <a:solidFill>
                              <a:schemeClr val="accent4">
                                <a:lumMod val="60000"/>
                                <a:lumOff val="40000"/>
                              </a:schemeClr>
                            </a:solidFill>
                            <a:latin typeface="Cambria Math" panose="02040503050406030204" pitchFamily="18" charset="0"/>
                          </a:rPr>
                        </m:ctrlPr>
                      </m:dPr>
                      <m:e>
                        <m:r>
                          <a:rPr lang="en-US" i="1">
                            <a:solidFill>
                              <a:schemeClr val="accent4">
                                <a:lumMod val="60000"/>
                                <a:lumOff val="40000"/>
                              </a:schemeClr>
                            </a:solidFill>
                            <a:latin typeface="Cambria Math" panose="02040503050406030204" pitchFamily="18" charset="0"/>
                            <a:ea typeface="Cambria Math" panose="02040503050406030204" pitchFamily="18" charset="0"/>
                          </a:rPr>
                          <m:t>∆</m:t>
                        </m:r>
                        <m:r>
                          <a:rPr lang="en-US" i="1">
                            <a:solidFill>
                              <a:schemeClr val="accent4">
                                <a:lumMod val="60000"/>
                                <a:lumOff val="40000"/>
                              </a:schemeClr>
                            </a:solidFill>
                            <a:latin typeface="Cambria Math" panose="02040503050406030204" pitchFamily="18" charset="0"/>
                            <a:ea typeface="Cambria Math" panose="02040503050406030204" pitchFamily="18" charset="0"/>
                          </a:rPr>
                          <m:t>𝐶</m:t>
                        </m:r>
                        <m:r>
                          <a:rPr lang="en-US" i="1">
                            <a:solidFill>
                              <a:schemeClr val="accent4">
                                <a:lumMod val="60000"/>
                                <a:lumOff val="40000"/>
                              </a:schemeClr>
                            </a:solidFill>
                            <a:latin typeface="Cambria Math" panose="02040503050406030204" pitchFamily="18" charset="0"/>
                            <a:ea typeface="Cambria Math" panose="02040503050406030204" pitchFamily="18" charset="0"/>
                          </a:rPr>
                          <m:t>/∆</m:t>
                        </m:r>
                        <m:r>
                          <a:rPr lang="en-US" i="1">
                            <a:solidFill>
                              <a:schemeClr val="accent4">
                                <a:lumMod val="60000"/>
                                <a:lumOff val="40000"/>
                              </a:schemeClr>
                            </a:solidFill>
                            <a:latin typeface="Cambria Math" panose="02040503050406030204" pitchFamily="18" charset="0"/>
                            <a:ea typeface="Cambria Math" panose="02040503050406030204" pitchFamily="18" charset="0"/>
                          </a:rPr>
                          <m:t>𝐹</m:t>
                        </m:r>
                      </m:e>
                    </m:d>
                  </m:oMath>
                </a14:m>
                <a:r>
                  <a:rPr lang="en-US" dirty="0">
                    <a:solidFill>
                      <a:schemeClr val="accent4">
                        <a:lumMod val="60000"/>
                        <a:lumOff val="40000"/>
                      </a:schemeClr>
                    </a:solidFill>
                  </a:rPr>
                  <a:t> is the MRS for F and C, it follows that:</a:t>
                </a:r>
              </a:p>
              <a:p>
                <a:pPr marL="0" indent="0" algn="ctr">
                  <a:buNone/>
                </a:pPr>
                <a:r>
                  <a:rPr lang="en-US" dirty="0"/>
                  <a:t>MRS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𝑀𝑈</m:t>
                        </m:r>
                      </m:e>
                      <m:sub>
                        <m:r>
                          <a:rPr lang="en-US" i="1">
                            <a:latin typeface="Cambria Math" panose="02040503050406030204" pitchFamily="18" charset="0"/>
                          </a:rPr>
                          <m:t>𝐹</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𝑀𝑈</m:t>
                        </m:r>
                      </m:e>
                      <m:sub>
                        <m:r>
                          <a:rPr lang="en-US" i="1">
                            <a:latin typeface="Cambria Math" panose="02040503050406030204" pitchFamily="18" charset="0"/>
                          </a:rPr>
                          <m:t>𝐶</m:t>
                        </m:r>
                      </m:sub>
                    </m:sSub>
                  </m:oMath>
                </a14:m>
                <a:endParaRPr lang="en-US" dirty="0"/>
              </a:p>
            </p:txBody>
          </p:sp>
        </mc:Choice>
        <mc:Fallback xmlns="">
          <p:sp>
            <p:nvSpPr>
              <p:cNvPr id="3" name="Content Placeholder 2">
                <a:extLst>
                  <a:ext uri="{FF2B5EF4-FFF2-40B4-BE49-F238E27FC236}">
                    <a16:creationId xmlns:a16="http://schemas.microsoft.com/office/drawing/2014/main" id="{1191D5DC-629F-0B4B-BC4A-0B2DB2A226BE}"/>
                  </a:ext>
                </a:extLst>
              </p:cNvPr>
              <p:cNvSpPr>
                <a:spLocks noGrp="1" noRot="1" noChangeAspect="1" noMove="1" noResize="1" noEditPoints="1" noAdjustHandles="1" noChangeArrowheads="1" noChangeShapeType="1" noTextEdit="1"/>
              </p:cNvSpPr>
              <p:nvPr>
                <p:ph idx="1"/>
              </p:nvPr>
            </p:nvSpPr>
            <p:spPr>
              <a:xfrm>
                <a:off x="680321" y="2336872"/>
                <a:ext cx="9613861" cy="3995347"/>
              </a:xfrm>
              <a:blipFill>
                <a:blip r:embed="rId2"/>
                <a:stretch>
                  <a:fillRect l="-923" t="-1899" b="-25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EC6DDC3-DFE5-9D41-9C81-6CE5854E5A3F}"/>
              </a:ext>
            </a:extLst>
          </p:cNvPr>
          <p:cNvSpPr>
            <a:spLocks noGrp="1"/>
          </p:cNvSpPr>
          <p:nvPr>
            <p:ph type="sldNum" sz="quarter" idx="12"/>
          </p:nvPr>
        </p:nvSpPr>
        <p:spPr/>
        <p:txBody>
          <a:bodyPr/>
          <a:lstStyle/>
          <a:p>
            <a:fld id="{F128DC48-024A-A743-A6DF-E12A487B7308}" type="slidenum">
              <a:rPr lang="en-US" smtClean="0"/>
              <a:t>22</a:t>
            </a:fld>
            <a:endParaRPr lang="en-US"/>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BB040F0E-6225-8044-8F1C-2F53165BF6C4}"/>
                  </a:ext>
                </a:extLst>
              </p:cNvPr>
              <p:cNvSpPr/>
              <p:nvPr/>
            </p:nvSpPr>
            <p:spPr>
              <a:xfrm>
                <a:off x="8763215" y="3116687"/>
                <a:ext cx="3210481" cy="3215532"/>
              </a:xfrm>
              <a:prstGeom prst="wedgeRoundRectCallout">
                <a:avLst>
                  <a:gd name="adj1" fmla="val -62907"/>
                  <a:gd name="adj2" fmla="val -41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60000"/>
                        <a:lumOff val="40000"/>
                      </a:schemeClr>
                    </a:solidFill>
                  </a:rPr>
                  <a:t>To find the marginal utility of X, differentiate the utility function with respect to X, </a:t>
                </a:r>
              </a:p>
              <a:p>
                <a:pPr algn="ctr"/>
                <a:r>
                  <a:rPr lang="en-US" dirty="0">
                    <a:solidFill>
                      <a:schemeClr val="accent4">
                        <a:lumMod val="60000"/>
                        <a:lumOff val="40000"/>
                      </a:schemeClr>
                    </a:solidFill>
                  </a:rPr>
                  <a:t>i.e.. </a:t>
                </a:r>
                <a14:m>
                  <m:oMath xmlns:m="http://schemas.openxmlformats.org/officeDocument/2006/math">
                    <m:sSub>
                      <m:sSubPr>
                        <m:ctrlPr>
                          <a:rPr lang="en-US" i="1" smtClean="0">
                            <a:solidFill>
                              <a:schemeClr val="accent4">
                                <a:lumMod val="60000"/>
                                <a:lumOff val="40000"/>
                              </a:schemeClr>
                            </a:solidFill>
                            <a:latin typeface="Cambria Math" panose="02040503050406030204" pitchFamily="18" charset="0"/>
                          </a:rPr>
                        </m:ctrlPr>
                      </m:sSubPr>
                      <m:e>
                        <m:r>
                          <a:rPr lang="en-US" i="1">
                            <a:solidFill>
                              <a:schemeClr val="accent4">
                                <a:lumMod val="60000"/>
                                <a:lumOff val="40000"/>
                              </a:schemeClr>
                            </a:solidFill>
                            <a:latin typeface="Cambria Math" panose="02040503050406030204" pitchFamily="18" charset="0"/>
                          </a:rPr>
                          <m:t>𝑀𝑈</m:t>
                        </m:r>
                      </m:e>
                      <m:sub>
                        <m:r>
                          <a:rPr lang="en-US" i="1">
                            <a:solidFill>
                              <a:schemeClr val="accent4">
                                <a:lumMod val="60000"/>
                                <a:lumOff val="40000"/>
                              </a:schemeClr>
                            </a:solidFill>
                            <a:latin typeface="Cambria Math" panose="02040503050406030204" pitchFamily="18" charset="0"/>
                          </a:rPr>
                          <m:t>𝐹</m:t>
                        </m:r>
                      </m:sub>
                    </m:sSub>
                    <m:r>
                      <a:rPr lang="en-US" b="0" i="1" smtClean="0">
                        <a:solidFill>
                          <a:schemeClr val="accent4">
                            <a:lumMod val="60000"/>
                            <a:lumOff val="40000"/>
                          </a:schemeClr>
                        </a:solidFill>
                        <a:latin typeface="Cambria Math" panose="02040503050406030204" pitchFamily="18" charset="0"/>
                      </a:rPr>
                      <m:t>=</m:t>
                    </m:r>
                    <m:r>
                      <a:rPr lang="en-US" b="0" i="1" smtClean="0">
                        <a:solidFill>
                          <a:schemeClr val="accent4">
                            <a:lumMod val="60000"/>
                            <a:lumOff val="40000"/>
                          </a:schemeClr>
                        </a:solidFill>
                        <a:latin typeface="Cambria Math" panose="02040503050406030204" pitchFamily="18" charset="0"/>
                      </a:rPr>
                      <m:t>𝑑𝑈</m:t>
                    </m:r>
                    <m:r>
                      <a:rPr lang="en-US" b="0" i="1" smtClean="0">
                        <a:solidFill>
                          <a:schemeClr val="accent4">
                            <a:lumMod val="60000"/>
                            <a:lumOff val="40000"/>
                          </a:schemeClr>
                        </a:solidFill>
                        <a:latin typeface="Cambria Math" panose="02040503050406030204" pitchFamily="18" charset="0"/>
                      </a:rPr>
                      <m:t>/</m:t>
                    </m:r>
                    <m:r>
                      <a:rPr lang="en-US" b="0" i="1" smtClean="0">
                        <a:solidFill>
                          <a:schemeClr val="accent4">
                            <a:lumMod val="60000"/>
                            <a:lumOff val="40000"/>
                          </a:schemeClr>
                        </a:solidFill>
                        <a:latin typeface="Cambria Math" panose="02040503050406030204" pitchFamily="18" charset="0"/>
                      </a:rPr>
                      <m:t>𝑑𝐹</m:t>
                    </m:r>
                  </m:oMath>
                </a14:m>
                <a:endParaRPr lang="en-US" dirty="0">
                  <a:solidFill>
                    <a:schemeClr val="accent4">
                      <a:lumMod val="60000"/>
                      <a:lumOff val="40000"/>
                    </a:schemeClr>
                  </a:solidFill>
                </a:endParaRPr>
              </a:p>
              <a:p>
                <a:pPr algn="ctr"/>
                <a:r>
                  <a:rPr lang="en-US" dirty="0">
                    <a:solidFill>
                      <a:schemeClr val="accent4">
                        <a:lumMod val="60000"/>
                        <a:lumOff val="40000"/>
                      </a:schemeClr>
                    </a:solidFill>
                  </a:rPr>
                  <a:t>(partial derivative: treat other term as a constant) </a:t>
                </a:r>
              </a:p>
              <a:p>
                <a:pPr algn="ctr"/>
                <a:endParaRPr lang="en-US" dirty="0">
                  <a:solidFill>
                    <a:schemeClr val="accent4">
                      <a:lumMod val="60000"/>
                      <a:lumOff val="40000"/>
                    </a:schemeClr>
                  </a:solidFill>
                </a:endParaRPr>
              </a:p>
              <a:p>
                <a:pPr algn="ctr"/>
                <a:r>
                  <a:rPr lang="en-US" dirty="0">
                    <a:solidFill>
                      <a:schemeClr val="accent4">
                        <a:lumMod val="60000"/>
                        <a:lumOff val="40000"/>
                      </a:schemeClr>
                    </a:solidFill>
                  </a:rPr>
                  <a:t>E.g. </a:t>
                </a:r>
                <a:r>
                  <a:rPr lang="en-US" i="1" dirty="0">
                    <a:solidFill>
                      <a:schemeClr val="accent4">
                        <a:lumMod val="60000"/>
                        <a:lumOff val="40000"/>
                      </a:schemeClr>
                    </a:solidFill>
                    <a:latin typeface="Cambria" panose="02040503050406030204" pitchFamily="18" charset="0"/>
                  </a:rPr>
                  <a:t>U</a:t>
                </a:r>
                <a:r>
                  <a:rPr lang="en-US" dirty="0">
                    <a:solidFill>
                      <a:schemeClr val="accent4">
                        <a:lumMod val="60000"/>
                        <a:lumOff val="40000"/>
                      </a:schemeClr>
                    </a:solidFill>
                    <a:latin typeface="Cambria" panose="02040503050406030204" pitchFamily="18" charset="0"/>
                  </a:rPr>
                  <a:t> = 2</a:t>
                </a:r>
                <a:r>
                  <a:rPr lang="en-US" i="1" dirty="0">
                    <a:solidFill>
                      <a:schemeClr val="accent4">
                        <a:lumMod val="60000"/>
                        <a:lumOff val="40000"/>
                      </a:schemeClr>
                    </a:solidFill>
                    <a:latin typeface="Cambria" panose="02040503050406030204" pitchFamily="18" charset="0"/>
                  </a:rPr>
                  <a:t>F</a:t>
                </a:r>
                <a:r>
                  <a:rPr lang="en-US" i="1" baseline="30000" dirty="0">
                    <a:solidFill>
                      <a:schemeClr val="accent4">
                        <a:lumMod val="60000"/>
                        <a:lumOff val="40000"/>
                      </a:schemeClr>
                    </a:solidFill>
                    <a:latin typeface="Cambria" panose="02040503050406030204" pitchFamily="18" charset="0"/>
                  </a:rPr>
                  <a:t>2</a:t>
                </a:r>
                <a:r>
                  <a:rPr lang="en-US" i="1" dirty="0">
                    <a:solidFill>
                      <a:schemeClr val="accent4">
                        <a:lumMod val="60000"/>
                        <a:lumOff val="40000"/>
                      </a:schemeClr>
                    </a:solidFill>
                    <a:latin typeface="Cambria" panose="02040503050406030204" pitchFamily="18" charset="0"/>
                  </a:rPr>
                  <a:t>C</a:t>
                </a:r>
                <a:endParaRPr lang="en-US" i="1" baseline="30000" dirty="0">
                  <a:solidFill>
                    <a:schemeClr val="accent4">
                      <a:lumMod val="60000"/>
                      <a:lumOff val="40000"/>
                    </a:schemeClr>
                  </a:solidFill>
                  <a:latin typeface="Cambria" panose="02040503050406030204" pitchFamily="18" charset="0"/>
                </a:endParaRPr>
              </a:p>
              <a:p>
                <a:pPr algn="ctr"/>
                <a14:m>
                  <m:oMath xmlns:m="http://schemas.openxmlformats.org/officeDocument/2006/math">
                    <m:sSub>
                      <m:sSubPr>
                        <m:ctrlPr>
                          <a:rPr lang="en-US" i="1" smtClean="0">
                            <a:solidFill>
                              <a:schemeClr val="accent4">
                                <a:lumMod val="60000"/>
                                <a:lumOff val="40000"/>
                              </a:schemeClr>
                            </a:solidFill>
                            <a:latin typeface="Cambria Math" panose="02040503050406030204" pitchFamily="18" charset="0"/>
                          </a:rPr>
                        </m:ctrlPr>
                      </m:sSubPr>
                      <m:e>
                        <m:r>
                          <a:rPr lang="en-US" i="1">
                            <a:solidFill>
                              <a:schemeClr val="accent4">
                                <a:lumMod val="60000"/>
                                <a:lumOff val="40000"/>
                              </a:schemeClr>
                            </a:solidFill>
                            <a:latin typeface="Cambria Math" panose="02040503050406030204" pitchFamily="18" charset="0"/>
                          </a:rPr>
                          <m:t>𝑀𝑈</m:t>
                        </m:r>
                      </m:e>
                      <m:sub>
                        <m:r>
                          <a:rPr lang="en-US" i="1">
                            <a:solidFill>
                              <a:schemeClr val="accent4">
                                <a:lumMod val="60000"/>
                                <a:lumOff val="40000"/>
                              </a:schemeClr>
                            </a:solidFill>
                            <a:latin typeface="Cambria Math" panose="02040503050406030204" pitchFamily="18" charset="0"/>
                          </a:rPr>
                          <m:t>𝐹</m:t>
                        </m:r>
                      </m:sub>
                    </m:sSub>
                    <m:r>
                      <a:rPr lang="en-US" b="0" i="1" smtClean="0">
                        <a:solidFill>
                          <a:schemeClr val="accent4">
                            <a:lumMod val="60000"/>
                            <a:lumOff val="40000"/>
                          </a:schemeClr>
                        </a:solidFill>
                        <a:latin typeface="Cambria Math" panose="02040503050406030204" pitchFamily="18" charset="0"/>
                      </a:rPr>
                      <m:t>=</m:t>
                    </m:r>
                  </m:oMath>
                </a14:m>
                <a:r>
                  <a:rPr lang="en-US" dirty="0">
                    <a:solidFill>
                      <a:schemeClr val="accent4">
                        <a:lumMod val="60000"/>
                        <a:lumOff val="40000"/>
                      </a:schemeClr>
                    </a:solidFill>
                    <a:latin typeface="Cambria" panose="02040503050406030204" pitchFamily="18" charset="0"/>
                  </a:rPr>
                  <a:t> 4</a:t>
                </a:r>
                <a:r>
                  <a:rPr lang="en-US" i="1" dirty="0">
                    <a:solidFill>
                      <a:schemeClr val="accent4">
                        <a:lumMod val="60000"/>
                        <a:lumOff val="40000"/>
                      </a:schemeClr>
                    </a:solidFill>
                    <a:latin typeface="Cambria" panose="02040503050406030204" pitchFamily="18" charset="0"/>
                  </a:rPr>
                  <a:t>FC</a:t>
                </a:r>
              </a:p>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4">
                                  <a:lumMod val="60000"/>
                                  <a:lumOff val="40000"/>
                                </a:schemeClr>
                              </a:solidFill>
                              <a:latin typeface="Cambria Math" panose="02040503050406030204" pitchFamily="18" charset="0"/>
                            </a:rPr>
                          </m:ctrlPr>
                        </m:sSubPr>
                        <m:e>
                          <m:r>
                            <a:rPr lang="en-US" i="1">
                              <a:solidFill>
                                <a:schemeClr val="accent4">
                                  <a:lumMod val="60000"/>
                                  <a:lumOff val="40000"/>
                                </a:schemeClr>
                              </a:solidFill>
                              <a:latin typeface="Cambria Math" panose="02040503050406030204" pitchFamily="18" charset="0"/>
                            </a:rPr>
                            <m:t>𝑀𝑈</m:t>
                          </m:r>
                        </m:e>
                        <m:sub>
                          <m:r>
                            <a:rPr lang="en-US" b="0" i="1" smtClean="0">
                              <a:solidFill>
                                <a:schemeClr val="accent4">
                                  <a:lumMod val="60000"/>
                                  <a:lumOff val="40000"/>
                                </a:schemeClr>
                              </a:solidFill>
                              <a:latin typeface="Cambria Math" panose="02040503050406030204" pitchFamily="18" charset="0"/>
                            </a:rPr>
                            <m:t>𝐶</m:t>
                          </m:r>
                        </m:sub>
                      </m:sSub>
                      <m:r>
                        <a:rPr lang="en-US" b="0" i="1" smtClean="0">
                          <a:solidFill>
                            <a:schemeClr val="accent4">
                              <a:lumMod val="60000"/>
                              <a:lumOff val="40000"/>
                            </a:schemeClr>
                          </a:solidFill>
                          <a:latin typeface="Cambria Math" panose="02040503050406030204" pitchFamily="18" charset="0"/>
                        </a:rPr>
                        <m:t>=2</m:t>
                      </m:r>
                      <m:r>
                        <a:rPr lang="en-US" b="0" i="1" smtClean="0">
                          <a:solidFill>
                            <a:schemeClr val="accent4">
                              <a:lumMod val="60000"/>
                              <a:lumOff val="40000"/>
                            </a:schemeClr>
                          </a:solidFill>
                          <a:latin typeface="Cambria Math" panose="02040503050406030204" pitchFamily="18" charset="0"/>
                        </a:rPr>
                        <m:t>𝐹</m:t>
                      </m:r>
                      <m:r>
                        <a:rPr lang="en-US" b="0" i="1" baseline="30000" smtClean="0">
                          <a:solidFill>
                            <a:schemeClr val="accent4">
                              <a:lumMod val="60000"/>
                              <a:lumOff val="40000"/>
                            </a:schemeClr>
                          </a:solidFill>
                          <a:latin typeface="Cambria Math" panose="02040503050406030204" pitchFamily="18" charset="0"/>
                        </a:rPr>
                        <m:t>2</m:t>
                      </m:r>
                    </m:oMath>
                  </m:oMathPara>
                </a14:m>
                <a:endParaRPr lang="en-US" baseline="30000" dirty="0">
                  <a:solidFill>
                    <a:schemeClr val="tx1"/>
                  </a:solidFill>
                  <a:latin typeface="Cambria" panose="02040503050406030204" pitchFamily="18" charset="0"/>
                </a:endParaRPr>
              </a:p>
            </p:txBody>
          </p:sp>
        </mc:Choice>
        <mc:Fallback xmlns="">
          <p:sp>
            <p:nvSpPr>
              <p:cNvPr id="5" name="Rounded Rectangular Callout 4">
                <a:extLst>
                  <a:ext uri="{FF2B5EF4-FFF2-40B4-BE49-F238E27FC236}">
                    <a16:creationId xmlns:a16="http://schemas.microsoft.com/office/drawing/2014/main" id="{BB040F0E-6225-8044-8F1C-2F53165BF6C4}"/>
                  </a:ext>
                </a:extLst>
              </p:cNvPr>
              <p:cNvSpPr>
                <a:spLocks noRot="1" noChangeAspect="1" noMove="1" noResize="1" noEditPoints="1" noAdjustHandles="1" noChangeArrowheads="1" noChangeShapeType="1" noTextEdit="1"/>
              </p:cNvSpPr>
              <p:nvPr/>
            </p:nvSpPr>
            <p:spPr>
              <a:xfrm>
                <a:off x="8763215" y="3116687"/>
                <a:ext cx="3210481" cy="3215532"/>
              </a:xfrm>
              <a:prstGeom prst="wedgeRoundRectCallout">
                <a:avLst>
                  <a:gd name="adj1" fmla="val -62907"/>
                  <a:gd name="adj2" fmla="val -41406"/>
                  <a:gd name="adj3" fmla="val 16667"/>
                </a:avLst>
              </a:prstGeom>
              <a:blipFill>
                <a:blip r:embed="rId3"/>
                <a:stretch>
                  <a:fillRect/>
                </a:stretch>
              </a:blipFill>
            </p:spPr>
            <p:txBody>
              <a:bodyPr/>
              <a:lstStyle/>
              <a:p>
                <a:r>
                  <a:rPr lang="en-US">
                    <a:noFill/>
                  </a:rPr>
                  <a:t> </a:t>
                </a:r>
              </a:p>
            </p:txBody>
          </p:sp>
        </mc:Fallback>
      </mc:AlternateContent>
      <p:sp>
        <p:nvSpPr>
          <p:cNvPr id="8" name="Curved Up Arrow 7">
            <a:extLst>
              <a:ext uri="{FF2B5EF4-FFF2-40B4-BE49-F238E27FC236}">
                <a16:creationId xmlns:a16="http://schemas.microsoft.com/office/drawing/2014/main" id="{603C3CB4-1368-B746-9A8A-8F7973027F34}"/>
              </a:ext>
            </a:extLst>
          </p:cNvPr>
          <p:cNvSpPr/>
          <p:nvPr/>
        </p:nvSpPr>
        <p:spPr>
          <a:xfrm flipH="1">
            <a:off x="3805880" y="3535578"/>
            <a:ext cx="2817341" cy="383060"/>
          </a:xfrm>
          <a:prstGeom prst="curvedUpArrow">
            <a:avLst>
              <a:gd name="adj1" fmla="val 25000"/>
              <a:gd name="adj2" fmla="val 50000"/>
              <a:gd name="adj3" fmla="val 28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FDB56EB3-7587-BB67-9F71-D8321348447D}"/>
              </a:ext>
            </a:extLst>
          </p:cNvPr>
          <p:cNvSpPr/>
          <p:nvPr/>
        </p:nvSpPr>
        <p:spPr>
          <a:xfrm>
            <a:off x="4188941" y="4837156"/>
            <a:ext cx="2656702" cy="383061"/>
          </a:xfrm>
          <a:prstGeom prst="curvedUpArrow">
            <a:avLst>
              <a:gd name="adj1" fmla="val 25000"/>
              <a:gd name="adj2" fmla="val 50000"/>
              <a:gd name="adj3" fmla="val 28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a:extLst>
              <a:ext uri="{FF2B5EF4-FFF2-40B4-BE49-F238E27FC236}">
                <a16:creationId xmlns:a16="http://schemas.microsoft.com/office/drawing/2014/main" id="{1D785F14-CEC4-3571-F321-303B6EA4BDDC}"/>
              </a:ext>
            </a:extLst>
          </p:cNvPr>
          <p:cNvSpPr/>
          <p:nvPr/>
        </p:nvSpPr>
        <p:spPr>
          <a:xfrm flipH="1">
            <a:off x="4893274" y="4837157"/>
            <a:ext cx="1408669" cy="280187"/>
          </a:xfrm>
          <a:prstGeom prst="curvedUpArrow">
            <a:avLst>
              <a:gd name="adj1" fmla="val 25000"/>
              <a:gd name="adj2" fmla="val 50000"/>
              <a:gd name="adj3" fmla="val 28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a:extLst>
              <a:ext uri="{FF2B5EF4-FFF2-40B4-BE49-F238E27FC236}">
                <a16:creationId xmlns:a16="http://schemas.microsoft.com/office/drawing/2014/main" id="{4D716F12-70EB-14F9-A4E4-3F41F10463CD}"/>
              </a:ext>
            </a:extLst>
          </p:cNvPr>
          <p:cNvSpPr/>
          <p:nvPr/>
        </p:nvSpPr>
        <p:spPr>
          <a:xfrm>
            <a:off x="2730842" y="5757630"/>
            <a:ext cx="1668162" cy="383060"/>
          </a:xfrm>
          <a:prstGeom prst="curvedUpArrow">
            <a:avLst>
              <a:gd name="adj1" fmla="val 25000"/>
              <a:gd name="adj2" fmla="val 50000"/>
              <a:gd name="adj3" fmla="val 28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37029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7" name="Rectangle 31">
            <a:extLst>
              <a:ext uri="{FF2B5EF4-FFF2-40B4-BE49-F238E27FC236}">
                <a16:creationId xmlns:a16="http://schemas.microsoft.com/office/drawing/2014/main" id="{F73D2C57-3FF0-4842-8B30-2CDC5F0AB99B}"/>
              </a:ext>
            </a:extLst>
          </p:cNvPr>
          <p:cNvSpPr>
            <a:spLocks noGrp="1" noChangeArrowheads="1"/>
          </p:cNvSpPr>
          <p:nvPr>
            <p:ph type="title"/>
          </p:nvPr>
        </p:nvSpPr>
        <p:spPr>
          <a:xfrm>
            <a:off x="308395" y="753228"/>
            <a:ext cx="9985788" cy="1080938"/>
          </a:xfrm>
        </p:spPr>
        <p:txBody>
          <a:bodyPr>
            <a:noAutofit/>
          </a:bodyPr>
          <a:lstStyle/>
          <a:p>
            <a:r>
              <a:rPr lang="en-US" altLang="en-US" dirty="0"/>
              <a:t>Equal marginal principle</a:t>
            </a:r>
          </a:p>
        </p:txBody>
      </p:sp>
      <p:sp>
        <p:nvSpPr>
          <p:cNvPr id="3" name="Rectangle 2">
            <a:extLst>
              <a:ext uri="{FF2B5EF4-FFF2-40B4-BE49-F238E27FC236}">
                <a16:creationId xmlns:a16="http://schemas.microsoft.com/office/drawing/2014/main" id="{316E7713-2248-B24D-8309-FF7AD58EE2D5}"/>
              </a:ext>
            </a:extLst>
          </p:cNvPr>
          <p:cNvSpPr/>
          <p:nvPr/>
        </p:nvSpPr>
        <p:spPr>
          <a:xfrm>
            <a:off x="2086736" y="2061002"/>
            <a:ext cx="6801029" cy="461665"/>
          </a:xfrm>
          <a:prstGeom prst="rect">
            <a:avLst/>
          </a:prstGeom>
        </p:spPr>
        <p:txBody>
          <a:bodyPr wrap="none">
            <a:spAutoFit/>
          </a:bodyPr>
          <a:lstStyle/>
          <a:p>
            <a:r>
              <a:rPr lang="en-US" altLang="en-US" sz="2400" dirty="0"/>
              <a:t>At the </a:t>
            </a:r>
            <a:r>
              <a:rPr lang="en-US" altLang="en-US" sz="2400" b="1" dirty="0"/>
              <a:t>consumer’s optimal consumption point </a:t>
            </a:r>
            <a:endParaRPr lang="en-US" sz="2400" b="1" dirty="0"/>
          </a:p>
        </p:txBody>
      </p:sp>
      <p:graphicFrame>
        <p:nvGraphicFramePr>
          <p:cNvPr id="11" name="Object 6">
            <a:hlinkClick r:id="" action="ppaction://ole?verb=0"/>
            <a:extLst>
              <a:ext uri="{FF2B5EF4-FFF2-40B4-BE49-F238E27FC236}">
                <a16:creationId xmlns:a16="http://schemas.microsoft.com/office/drawing/2014/main" id="{26749121-AB58-5345-BA1F-6E5AB58367F5}"/>
              </a:ext>
            </a:extLst>
          </p:cNvPr>
          <p:cNvGraphicFramePr>
            <a:graphicFrameLocks/>
          </p:cNvGraphicFramePr>
          <p:nvPr>
            <p:extLst>
              <p:ext uri="{D42A27DB-BD31-4B8C-83A1-F6EECF244321}">
                <p14:modId xmlns:p14="http://schemas.microsoft.com/office/powerpoint/2010/main" val="4207995650"/>
              </p:ext>
            </p:extLst>
          </p:nvPr>
        </p:nvGraphicFramePr>
        <p:xfrm>
          <a:off x="3982300" y="2592229"/>
          <a:ext cx="3009900" cy="1252538"/>
        </p:xfrm>
        <a:graphic>
          <a:graphicData uri="http://schemas.openxmlformats.org/presentationml/2006/ole">
            <mc:AlternateContent xmlns:mc="http://schemas.openxmlformats.org/markup-compatibility/2006">
              <mc:Choice xmlns:v="urn:schemas-microsoft-com:vml" Requires="v">
                <p:oleObj name="Equation" r:id="rId3" imgW="20027900" imgH="11379200" progId="Equation.3">
                  <p:embed/>
                </p:oleObj>
              </mc:Choice>
              <mc:Fallback>
                <p:oleObj name="Equation" r:id="rId3" imgW="20027900" imgH="11379200" progId="Equation.3">
                  <p:embed/>
                  <p:pic>
                    <p:nvPicPr>
                      <p:cNvPr id="11" name="Object 6">
                        <a:hlinkClick r:id="" action="ppaction://ole?verb=0"/>
                        <a:extLst>
                          <a:ext uri="{FF2B5EF4-FFF2-40B4-BE49-F238E27FC236}">
                            <a16:creationId xmlns:a16="http://schemas.microsoft.com/office/drawing/2014/main" id="{26749121-AB58-5345-BA1F-6E5AB58367F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300" y="2592229"/>
                        <a:ext cx="3009900" cy="1252538"/>
                      </a:xfrm>
                      <a:prstGeom prst="rect">
                        <a:avLst/>
                      </a:prstGeom>
                      <a:solidFill>
                        <a:srgbClr val="FFFF00"/>
                      </a:solidFill>
                      <a:ln>
                        <a:solidFill>
                          <a:schemeClr val="tx1"/>
                        </a:solidFill>
                      </a:ln>
                      <a:effectLst/>
                    </p:spPr>
                  </p:pic>
                </p:oleObj>
              </mc:Fallback>
            </mc:AlternateContent>
          </a:graphicData>
        </a:graphic>
      </p:graphicFrame>
      <p:sp>
        <p:nvSpPr>
          <p:cNvPr id="12" name="Slide Number Placeholder 3">
            <a:extLst>
              <a:ext uri="{FF2B5EF4-FFF2-40B4-BE49-F238E27FC236}">
                <a16:creationId xmlns:a16="http://schemas.microsoft.com/office/drawing/2014/main" id="{262E894F-7370-824A-9955-557B0178FFD7}"/>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36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Content Placeholder 6">
            <a:extLst>
              <a:ext uri="{FF2B5EF4-FFF2-40B4-BE49-F238E27FC236}">
                <a16:creationId xmlns:a16="http://schemas.microsoft.com/office/drawing/2014/main" id="{2C3B49A6-125F-685A-C969-59B7B6464236}"/>
              </a:ext>
            </a:extLst>
          </p:cNvPr>
          <p:cNvSpPr>
            <a:spLocks noGrp="1"/>
          </p:cNvSpPr>
          <p:nvPr>
            <p:ph idx="1"/>
          </p:nvPr>
        </p:nvSpPr>
        <p:spPr>
          <a:xfrm>
            <a:off x="680321" y="4335334"/>
            <a:ext cx="9613861" cy="2204361"/>
          </a:xfrm>
        </p:spPr>
        <p:txBody>
          <a:bodyPr/>
          <a:lstStyle/>
          <a:p>
            <a:pPr marL="0" indent="0" algn="just">
              <a:buNone/>
            </a:pPr>
            <a:r>
              <a:rPr lang="en-US" dirty="0"/>
              <a:t>Utility is maximized when the marginal utility per dollar spent (i.e. “</a:t>
            </a:r>
            <a:r>
              <a:rPr lang="en-US" i="1" dirty="0"/>
              <a:t>bang for buck”</a:t>
            </a:r>
            <a:r>
              <a:rPr lang="en-US" dirty="0"/>
              <a:t>) across all goods is equalized </a:t>
            </a:r>
          </a:p>
          <a:p>
            <a:pPr marL="0" indent="0" algn="ctr">
              <a:buNone/>
            </a:pPr>
            <a:r>
              <a:rPr lang="en-US" dirty="0"/>
              <a:t>MRS = MU</a:t>
            </a:r>
            <a:r>
              <a:rPr lang="en-US" baseline="-25000" dirty="0"/>
              <a:t>F</a:t>
            </a:r>
            <a:r>
              <a:rPr lang="en-US" dirty="0"/>
              <a:t>/MU</a:t>
            </a:r>
            <a:r>
              <a:rPr lang="en-US" baseline="-25000" dirty="0"/>
              <a:t>C </a:t>
            </a:r>
            <a:r>
              <a:rPr lang="en-US" dirty="0"/>
              <a:t>= P</a:t>
            </a:r>
            <a:r>
              <a:rPr lang="en-US" baseline="-25000" dirty="0"/>
              <a:t>F</a:t>
            </a:r>
            <a:r>
              <a:rPr lang="en-US" dirty="0"/>
              <a:t>/P</a:t>
            </a:r>
            <a:r>
              <a:rPr lang="en-US" baseline="-25000" dirty="0"/>
              <a:t>C</a:t>
            </a:r>
            <a:endParaRPr lang="en-US" dirty="0"/>
          </a:p>
          <a:p>
            <a:pPr marL="0" indent="0" algn="ctr">
              <a:buNone/>
            </a:pPr>
            <a:r>
              <a:rPr lang="en-US" dirty="0"/>
              <a:t>=&gt; </a:t>
            </a:r>
            <a:r>
              <a:rPr lang="en-US" b="1" dirty="0"/>
              <a:t>MU</a:t>
            </a:r>
            <a:r>
              <a:rPr lang="en-US" b="1" baseline="-25000" dirty="0"/>
              <a:t>F</a:t>
            </a:r>
            <a:r>
              <a:rPr lang="en-US" b="1" dirty="0"/>
              <a:t>/P</a:t>
            </a:r>
            <a:r>
              <a:rPr lang="en-US" b="1" baseline="-25000" dirty="0"/>
              <a:t>F</a:t>
            </a:r>
            <a:r>
              <a:rPr lang="en-US" b="1" dirty="0"/>
              <a:t> = MU</a:t>
            </a:r>
            <a:r>
              <a:rPr lang="en-US" b="1" baseline="-25000" dirty="0"/>
              <a:t>C</a:t>
            </a:r>
            <a:r>
              <a:rPr lang="en-US" b="1" dirty="0"/>
              <a:t>/P</a:t>
            </a:r>
            <a:r>
              <a:rPr lang="en-US" b="1" baseline="-25000" dirty="0"/>
              <a:t>C</a:t>
            </a:r>
            <a:endParaRPr lang="en-US" b="1" dirty="0"/>
          </a:p>
          <a:p>
            <a:pPr algn="just"/>
            <a:endParaRPr lang="en-US" dirty="0"/>
          </a:p>
        </p:txBody>
      </p:sp>
    </p:spTree>
    <p:extLst>
      <p:ext uri="{BB962C8B-B14F-4D97-AF65-F5344CB8AC3E}">
        <p14:creationId xmlns:p14="http://schemas.microsoft.com/office/powerpoint/2010/main" val="102257494"/>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F4D6D-7289-40BA-0136-40A443CE6324}"/>
              </a:ext>
            </a:extLst>
          </p:cNvPr>
          <p:cNvSpPr>
            <a:spLocks noGrp="1"/>
          </p:cNvSpPr>
          <p:nvPr>
            <p:ph type="title"/>
          </p:nvPr>
        </p:nvSpPr>
        <p:spPr/>
        <p:txBody>
          <a:bodyPr/>
          <a:lstStyle/>
          <a:p>
            <a:r>
              <a:rPr lang="en-US" dirty="0"/>
              <a:t>Example – 1) MRS = slope of budget line </a:t>
            </a:r>
          </a:p>
        </p:txBody>
      </p:sp>
      <p:sp>
        <p:nvSpPr>
          <p:cNvPr id="3" name="Content Placeholder 2">
            <a:extLst>
              <a:ext uri="{FF2B5EF4-FFF2-40B4-BE49-F238E27FC236}">
                <a16:creationId xmlns:a16="http://schemas.microsoft.com/office/drawing/2014/main" id="{040617E3-FB28-F6FF-D3F0-ED61D28B24D2}"/>
              </a:ext>
            </a:extLst>
          </p:cNvPr>
          <p:cNvSpPr>
            <a:spLocks noGrp="1"/>
          </p:cNvSpPr>
          <p:nvPr>
            <p:ph idx="1"/>
          </p:nvPr>
        </p:nvSpPr>
        <p:spPr>
          <a:xfrm>
            <a:off x="680321" y="2336872"/>
            <a:ext cx="9613861" cy="4236648"/>
          </a:xfrm>
        </p:spPr>
        <p:txBody>
          <a:bodyPr>
            <a:normAutofit/>
          </a:bodyPr>
          <a:lstStyle/>
          <a:p>
            <a:r>
              <a:rPr lang="en-US" dirty="0"/>
              <a:t>U = 2X</a:t>
            </a:r>
            <a:r>
              <a:rPr lang="en-US" baseline="30000" dirty="0"/>
              <a:t>0.5</a:t>
            </a:r>
            <a:r>
              <a:rPr lang="en-US" dirty="0"/>
              <a:t>Y</a:t>
            </a:r>
            <a:r>
              <a:rPr lang="en-US" baseline="30000" dirty="0"/>
              <a:t>0.5</a:t>
            </a:r>
            <a:endParaRPr lang="en-SG" dirty="0"/>
          </a:p>
          <a:p>
            <a:r>
              <a:rPr lang="en-US" dirty="0"/>
              <a:t>P</a:t>
            </a:r>
            <a:r>
              <a:rPr lang="en-US" baseline="-25000" dirty="0"/>
              <a:t>X</a:t>
            </a:r>
            <a:r>
              <a:rPr lang="en-US" dirty="0"/>
              <a:t> = 1, P</a:t>
            </a:r>
            <a:r>
              <a:rPr lang="en-US" baseline="-25000" dirty="0"/>
              <a:t>Y</a:t>
            </a:r>
            <a:r>
              <a:rPr lang="en-US" dirty="0"/>
              <a:t> = 2, I = 80</a:t>
            </a:r>
          </a:p>
          <a:p>
            <a:r>
              <a:rPr lang="en-US" dirty="0"/>
              <a:t>MRS = MU</a:t>
            </a:r>
            <a:r>
              <a:rPr lang="en-US" baseline="-25000" dirty="0"/>
              <a:t>X</a:t>
            </a:r>
            <a:r>
              <a:rPr lang="en-US" dirty="0"/>
              <a:t>/MU</a:t>
            </a:r>
            <a:r>
              <a:rPr lang="en-US" baseline="-25000" dirty="0"/>
              <a:t>Y</a:t>
            </a:r>
            <a:r>
              <a:rPr lang="en-US" dirty="0"/>
              <a:t> </a:t>
            </a:r>
          </a:p>
          <a:p>
            <a:pPr lvl="1"/>
            <a:r>
              <a:rPr lang="en-US" dirty="0"/>
              <a:t>MU</a:t>
            </a:r>
            <a:r>
              <a:rPr lang="en-US" baseline="-25000" dirty="0"/>
              <a:t>X </a:t>
            </a:r>
            <a:r>
              <a:rPr lang="en-US" dirty="0"/>
              <a:t>= </a:t>
            </a:r>
            <a:r>
              <a:rPr lang="en-US" dirty="0" err="1"/>
              <a:t>dU</a:t>
            </a:r>
            <a:r>
              <a:rPr lang="en-US" dirty="0"/>
              <a:t>/</a:t>
            </a:r>
            <a:r>
              <a:rPr lang="en-US" dirty="0" err="1"/>
              <a:t>dX</a:t>
            </a:r>
            <a:r>
              <a:rPr lang="en-US" dirty="0"/>
              <a:t> = (2*0.5)X</a:t>
            </a:r>
            <a:r>
              <a:rPr lang="en-US" baseline="30000" dirty="0"/>
              <a:t>(0.5-1)</a:t>
            </a:r>
            <a:r>
              <a:rPr lang="en-US" dirty="0"/>
              <a:t>Y</a:t>
            </a:r>
            <a:r>
              <a:rPr lang="en-US" baseline="30000" dirty="0"/>
              <a:t>0.5</a:t>
            </a:r>
            <a:r>
              <a:rPr lang="en-US" dirty="0"/>
              <a:t> = X</a:t>
            </a:r>
            <a:r>
              <a:rPr lang="en-US" baseline="30000" dirty="0"/>
              <a:t>-0.5</a:t>
            </a:r>
            <a:r>
              <a:rPr lang="en-US" dirty="0"/>
              <a:t>Y</a:t>
            </a:r>
            <a:r>
              <a:rPr lang="en-US" baseline="30000" dirty="0"/>
              <a:t>0.5</a:t>
            </a:r>
            <a:r>
              <a:rPr lang="en-US" dirty="0"/>
              <a:t> = Y</a:t>
            </a:r>
            <a:r>
              <a:rPr lang="en-US" baseline="30000" dirty="0"/>
              <a:t>0.5</a:t>
            </a:r>
            <a:r>
              <a:rPr lang="en-US" dirty="0"/>
              <a:t>/X</a:t>
            </a:r>
            <a:r>
              <a:rPr lang="en-US" baseline="30000" dirty="0"/>
              <a:t>0.5</a:t>
            </a:r>
          </a:p>
          <a:p>
            <a:pPr lvl="1"/>
            <a:r>
              <a:rPr lang="en-US" dirty="0"/>
              <a:t>MU</a:t>
            </a:r>
            <a:r>
              <a:rPr lang="en-US" baseline="-25000" dirty="0"/>
              <a:t>Y </a:t>
            </a:r>
            <a:r>
              <a:rPr lang="en-US" dirty="0"/>
              <a:t>= </a:t>
            </a:r>
            <a:r>
              <a:rPr lang="en-US" dirty="0" err="1"/>
              <a:t>dU</a:t>
            </a:r>
            <a:r>
              <a:rPr lang="en-US" dirty="0"/>
              <a:t>/</a:t>
            </a:r>
            <a:r>
              <a:rPr lang="en-US" dirty="0" err="1"/>
              <a:t>dY</a:t>
            </a:r>
            <a:r>
              <a:rPr lang="en-US" dirty="0"/>
              <a:t> = </a:t>
            </a:r>
            <a:r>
              <a:rPr lang="en-US"/>
              <a:t>(2*0.5)</a:t>
            </a:r>
            <a:r>
              <a:rPr lang="en-US" dirty="0"/>
              <a:t>X</a:t>
            </a:r>
            <a:r>
              <a:rPr lang="en-US" baseline="30000" dirty="0"/>
              <a:t>0.5</a:t>
            </a:r>
            <a:r>
              <a:rPr lang="en-US" dirty="0"/>
              <a:t>Y</a:t>
            </a:r>
            <a:r>
              <a:rPr lang="en-US" baseline="30000" dirty="0"/>
              <a:t>(0.5-1)</a:t>
            </a:r>
            <a:r>
              <a:rPr lang="en-US" dirty="0"/>
              <a:t> = X</a:t>
            </a:r>
            <a:r>
              <a:rPr lang="en-US" baseline="30000" dirty="0"/>
              <a:t>0.5</a:t>
            </a:r>
            <a:r>
              <a:rPr lang="en-US" dirty="0"/>
              <a:t>Y</a:t>
            </a:r>
            <a:r>
              <a:rPr lang="en-US" baseline="30000" dirty="0"/>
              <a:t>-0.5</a:t>
            </a:r>
            <a:r>
              <a:rPr lang="en-US" dirty="0"/>
              <a:t> = X</a:t>
            </a:r>
            <a:r>
              <a:rPr lang="en-US" baseline="30000" dirty="0"/>
              <a:t>0.5</a:t>
            </a:r>
            <a:r>
              <a:rPr lang="en-US" dirty="0"/>
              <a:t>/Y</a:t>
            </a:r>
            <a:r>
              <a:rPr lang="en-US" baseline="30000" dirty="0"/>
              <a:t>0.5</a:t>
            </a:r>
          </a:p>
          <a:p>
            <a:pPr lvl="1"/>
            <a:r>
              <a:rPr lang="en-US" dirty="0"/>
              <a:t>MU</a:t>
            </a:r>
            <a:r>
              <a:rPr lang="en-US" baseline="-25000" dirty="0"/>
              <a:t>X</a:t>
            </a:r>
            <a:r>
              <a:rPr lang="en-US" dirty="0"/>
              <a:t>/MU</a:t>
            </a:r>
            <a:r>
              <a:rPr lang="en-US" baseline="-25000" dirty="0"/>
              <a:t>Y</a:t>
            </a:r>
            <a:r>
              <a:rPr lang="en-US" dirty="0"/>
              <a:t> = Y/X</a:t>
            </a:r>
          </a:p>
          <a:p>
            <a:r>
              <a:rPr lang="en-US" dirty="0"/>
              <a:t>MRS = P</a:t>
            </a:r>
            <a:r>
              <a:rPr lang="en-US" baseline="-25000" dirty="0"/>
              <a:t>X</a:t>
            </a:r>
            <a:r>
              <a:rPr lang="en-US" dirty="0"/>
              <a:t>/P</a:t>
            </a:r>
            <a:r>
              <a:rPr lang="en-US" baseline="-25000" dirty="0"/>
              <a:t>Y</a:t>
            </a:r>
            <a:r>
              <a:rPr lang="en-US" dirty="0"/>
              <a:t> = ½</a:t>
            </a:r>
          </a:p>
          <a:p>
            <a:pPr lvl="1"/>
            <a:r>
              <a:rPr lang="en-US" dirty="0"/>
              <a:t>P</a:t>
            </a:r>
            <a:r>
              <a:rPr lang="en-US" baseline="-25000" dirty="0"/>
              <a:t>X</a:t>
            </a:r>
            <a:r>
              <a:rPr lang="en-US" dirty="0"/>
              <a:t>/P</a:t>
            </a:r>
            <a:r>
              <a:rPr lang="en-US" baseline="-25000" dirty="0"/>
              <a:t>Y</a:t>
            </a:r>
            <a:r>
              <a:rPr lang="en-US" dirty="0"/>
              <a:t> = ½</a:t>
            </a:r>
          </a:p>
          <a:p>
            <a:pPr lvl="1"/>
            <a:r>
              <a:rPr lang="en-US" dirty="0"/>
              <a:t>Y/X = ½ </a:t>
            </a:r>
          </a:p>
          <a:p>
            <a:pPr lvl="1"/>
            <a:r>
              <a:rPr lang="en-US" b="1" dirty="0"/>
              <a:t>Y = X/2 </a:t>
            </a:r>
          </a:p>
          <a:p>
            <a:pPr lvl="1"/>
            <a:r>
              <a:rPr lang="en-US" dirty="0"/>
              <a:t>=&gt; buy ½ as much Y as X</a:t>
            </a:r>
          </a:p>
          <a:p>
            <a:pPr lvl="1"/>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743062C-F811-8665-0551-1051C640E1FB}"/>
              </a:ext>
            </a:extLst>
          </p:cNvPr>
          <p:cNvSpPr>
            <a:spLocks noGrp="1"/>
          </p:cNvSpPr>
          <p:nvPr>
            <p:ph type="sldNum" sz="quarter" idx="12"/>
          </p:nvPr>
        </p:nvSpPr>
        <p:spPr/>
        <p:txBody>
          <a:bodyPr/>
          <a:lstStyle/>
          <a:p>
            <a:fld id="{F128DC48-024A-A743-A6DF-E12A487B7308}" type="slidenum">
              <a:rPr lang="en-US" smtClean="0"/>
              <a:t>24</a:t>
            </a:fld>
            <a:endParaRPr lang="en-US"/>
          </a:p>
        </p:txBody>
      </p:sp>
    </p:spTree>
    <p:extLst>
      <p:ext uri="{BB962C8B-B14F-4D97-AF65-F5344CB8AC3E}">
        <p14:creationId xmlns:p14="http://schemas.microsoft.com/office/powerpoint/2010/main" val="28390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52E6-85BE-37A4-CC8A-7FAC1928C495}"/>
              </a:ext>
            </a:extLst>
          </p:cNvPr>
          <p:cNvSpPr>
            <a:spLocks noGrp="1"/>
          </p:cNvSpPr>
          <p:nvPr>
            <p:ph type="title"/>
          </p:nvPr>
        </p:nvSpPr>
        <p:spPr/>
        <p:txBody>
          <a:bodyPr/>
          <a:lstStyle/>
          <a:p>
            <a:r>
              <a:rPr lang="en-US" dirty="0"/>
              <a:t>Example – alternatively</a:t>
            </a:r>
          </a:p>
        </p:txBody>
      </p:sp>
      <p:sp>
        <p:nvSpPr>
          <p:cNvPr id="3" name="Content Placeholder 2">
            <a:extLst>
              <a:ext uri="{FF2B5EF4-FFF2-40B4-BE49-F238E27FC236}">
                <a16:creationId xmlns:a16="http://schemas.microsoft.com/office/drawing/2014/main" id="{8C2243B4-1D82-636E-6694-170A607A3008}"/>
              </a:ext>
            </a:extLst>
          </p:cNvPr>
          <p:cNvSpPr>
            <a:spLocks noGrp="1"/>
          </p:cNvSpPr>
          <p:nvPr>
            <p:ph idx="1"/>
          </p:nvPr>
        </p:nvSpPr>
        <p:spPr/>
        <p:txBody>
          <a:bodyPr/>
          <a:lstStyle/>
          <a:p>
            <a:r>
              <a:rPr lang="en-US" b="1" dirty="0"/>
              <a:t>MU</a:t>
            </a:r>
            <a:r>
              <a:rPr lang="en-US" b="1" baseline="-25000" dirty="0"/>
              <a:t>X</a:t>
            </a:r>
            <a:r>
              <a:rPr lang="en-US" b="1" dirty="0"/>
              <a:t>/P</a:t>
            </a:r>
            <a:r>
              <a:rPr lang="en-US" b="1" baseline="-25000" dirty="0"/>
              <a:t>X</a:t>
            </a:r>
            <a:r>
              <a:rPr lang="en-US" b="1" dirty="0"/>
              <a:t> = MU</a:t>
            </a:r>
            <a:r>
              <a:rPr lang="en-US" b="1" baseline="-25000" dirty="0"/>
              <a:t>Y</a:t>
            </a:r>
            <a:r>
              <a:rPr lang="en-US" b="1" dirty="0"/>
              <a:t>/P</a:t>
            </a:r>
            <a:r>
              <a:rPr lang="en-US" b="1" baseline="-25000" dirty="0"/>
              <a:t>Y</a:t>
            </a:r>
            <a:endParaRPr lang="en-US" b="1" dirty="0"/>
          </a:p>
          <a:p>
            <a:r>
              <a:rPr lang="en-US" dirty="0"/>
              <a:t>(Y</a:t>
            </a:r>
            <a:r>
              <a:rPr lang="en-US" baseline="30000" dirty="0"/>
              <a:t>0.5</a:t>
            </a:r>
            <a:r>
              <a:rPr lang="en-US" dirty="0"/>
              <a:t>/X</a:t>
            </a:r>
            <a:r>
              <a:rPr lang="en-US" baseline="30000" dirty="0"/>
              <a:t>0.5</a:t>
            </a:r>
            <a:r>
              <a:rPr lang="en-US" dirty="0"/>
              <a:t>)/1 = (X</a:t>
            </a:r>
            <a:r>
              <a:rPr lang="en-US" baseline="30000" dirty="0"/>
              <a:t>0.5</a:t>
            </a:r>
            <a:r>
              <a:rPr lang="en-US" dirty="0"/>
              <a:t>/Y</a:t>
            </a:r>
            <a:r>
              <a:rPr lang="en-US" baseline="30000" dirty="0"/>
              <a:t>0.5</a:t>
            </a:r>
            <a:r>
              <a:rPr lang="en-US" dirty="0"/>
              <a:t>)/2</a:t>
            </a:r>
          </a:p>
          <a:p>
            <a:r>
              <a:rPr lang="en-US" dirty="0"/>
              <a:t>(Y</a:t>
            </a:r>
            <a:r>
              <a:rPr lang="en-US" baseline="30000" dirty="0"/>
              <a:t>0.5</a:t>
            </a:r>
            <a:r>
              <a:rPr lang="en-US" dirty="0"/>
              <a:t>/X</a:t>
            </a:r>
            <a:r>
              <a:rPr lang="en-US" baseline="30000" dirty="0"/>
              <a:t>0.5</a:t>
            </a:r>
            <a:r>
              <a:rPr lang="en-US" dirty="0"/>
              <a:t>)/1 = (X</a:t>
            </a:r>
            <a:r>
              <a:rPr lang="en-US" baseline="30000" dirty="0"/>
              <a:t>0.5</a:t>
            </a:r>
            <a:r>
              <a:rPr lang="en-US" dirty="0"/>
              <a:t>/2Y</a:t>
            </a:r>
            <a:r>
              <a:rPr lang="en-US" baseline="30000" dirty="0"/>
              <a:t>0.5</a:t>
            </a:r>
            <a:r>
              <a:rPr lang="en-US" dirty="0"/>
              <a:t>) </a:t>
            </a:r>
          </a:p>
          <a:p>
            <a:r>
              <a:rPr lang="en-US" b="1" dirty="0"/>
              <a:t>Y = X/2</a:t>
            </a:r>
          </a:p>
          <a:p>
            <a:endParaRPr lang="en-US" baseline="30000" dirty="0"/>
          </a:p>
          <a:p>
            <a:endParaRPr lang="en-US" baseline="30000" dirty="0"/>
          </a:p>
          <a:p>
            <a:endParaRPr lang="en-US" dirty="0"/>
          </a:p>
        </p:txBody>
      </p:sp>
      <p:sp>
        <p:nvSpPr>
          <p:cNvPr id="4" name="Slide Number Placeholder 3">
            <a:extLst>
              <a:ext uri="{FF2B5EF4-FFF2-40B4-BE49-F238E27FC236}">
                <a16:creationId xmlns:a16="http://schemas.microsoft.com/office/drawing/2014/main" id="{4F88EFA5-F212-2CE6-7368-D5C4D02C83C2}"/>
              </a:ext>
            </a:extLst>
          </p:cNvPr>
          <p:cNvSpPr>
            <a:spLocks noGrp="1"/>
          </p:cNvSpPr>
          <p:nvPr>
            <p:ph type="sldNum" sz="quarter" idx="12"/>
          </p:nvPr>
        </p:nvSpPr>
        <p:spPr/>
        <p:txBody>
          <a:bodyPr/>
          <a:lstStyle/>
          <a:p>
            <a:fld id="{F128DC48-024A-A743-A6DF-E12A487B7308}" type="slidenum">
              <a:rPr lang="en-US" smtClean="0"/>
              <a:t>25</a:t>
            </a:fld>
            <a:endParaRPr lang="en-US"/>
          </a:p>
        </p:txBody>
      </p:sp>
    </p:spTree>
    <p:extLst>
      <p:ext uri="{BB962C8B-B14F-4D97-AF65-F5344CB8AC3E}">
        <p14:creationId xmlns:p14="http://schemas.microsoft.com/office/powerpoint/2010/main" val="35929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16C1-FD8C-5479-96F2-FE84A8727C37}"/>
              </a:ext>
            </a:extLst>
          </p:cNvPr>
          <p:cNvSpPr>
            <a:spLocks noGrp="1"/>
          </p:cNvSpPr>
          <p:nvPr>
            <p:ph type="title"/>
          </p:nvPr>
        </p:nvSpPr>
        <p:spPr/>
        <p:txBody>
          <a:bodyPr/>
          <a:lstStyle/>
          <a:p>
            <a:r>
              <a:rPr lang="en-US" dirty="0"/>
              <a:t>Example – 2) optimal consumption bundle</a:t>
            </a:r>
          </a:p>
        </p:txBody>
      </p:sp>
      <p:sp>
        <p:nvSpPr>
          <p:cNvPr id="3" name="Content Placeholder 2">
            <a:extLst>
              <a:ext uri="{FF2B5EF4-FFF2-40B4-BE49-F238E27FC236}">
                <a16:creationId xmlns:a16="http://schemas.microsoft.com/office/drawing/2014/main" id="{EBBE0971-CB14-5E4F-C370-E0D9A1E1C862}"/>
              </a:ext>
            </a:extLst>
          </p:cNvPr>
          <p:cNvSpPr>
            <a:spLocks noGrp="1"/>
          </p:cNvSpPr>
          <p:nvPr>
            <p:ph idx="1"/>
          </p:nvPr>
        </p:nvSpPr>
        <p:spPr>
          <a:xfrm>
            <a:off x="680321" y="2336873"/>
            <a:ext cx="9613861" cy="4076806"/>
          </a:xfrm>
        </p:spPr>
        <p:txBody>
          <a:bodyPr>
            <a:normAutofit lnSpcReduction="10000"/>
          </a:bodyPr>
          <a:lstStyle/>
          <a:p>
            <a:r>
              <a:rPr lang="en-US" dirty="0"/>
              <a:t>I = </a:t>
            </a:r>
            <a:r>
              <a:rPr lang="en-US" dirty="0" err="1"/>
              <a:t>P</a:t>
            </a:r>
            <a:r>
              <a:rPr lang="en-US" baseline="-25000" dirty="0" err="1"/>
              <a:t>x</a:t>
            </a:r>
            <a:r>
              <a:rPr lang="en-US" dirty="0" err="1"/>
              <a:t>X</a:t>
            </a:r>
            <a:r>
              <a:rPr lang="en-US" dirty="0"/>
              <a:t> + </a:t>
            </a:r>
            <a:r>
              <a:rPr lang="en-US" dirty="0" err="1"/>
              <a:t>P</a:t>
            </a:r>
            <a:r>
              <a:rPr lang="en-US" baseline="-25000" dirty="0" err="1"/>
              <a:t>y</a:t>
            </a:r>
            <a:r>
              <a:rPr lang="en-US" dirty="0" err="1"/>
              <a:t>Y</a:t>
            </a:r>
            <a:endParaRPr lang="en-SG" dirty="0"/>
          </a:p>
          <a:p>
            <a:pPr lvl="1"/>
            <a:r>
              <a:rPr lang="en-US" b="1" dirty="0"/>
              <a:t>80 = 1X + 2Y</a:t>
            </a:r>
          </a:p>
          <a:p>
            <a:endParaRPr lang="en-US" dirty="0"/>
          </a:p>
          <a:p>
            <a:r>
              <a:rPr lang="en-US" dirty="0"/>
              <a:t>Substitute Y with X/2</a:t>
            </a:r>
          </a:p>
          <a:p>
            <a:pPr lvl="1"/>
            <a:r>
              <a:rPr lang="en-US" dirty="0"/>
              <a:t>80 = 1X + 2(X/2)</a:t>
            </a:r>
          </a:p>
          <a:p>
            <a:pPr lvl="1"/>
            <a:r>
              <a:rPr lang="en-US" dirty="0"/>
              <a:t>80 = 1X + 1X</a:t>
            </a:r>
          </a:p>
          <a:p>
            <a:pPr lvl="1"/>
            <a:r>
              <a:rPr lang="en-US" dirty="0"/>
              <a:t>80 = 2X</a:t>
            </a:r>
          </a:p>
          <a:p>
            <a:pPr lvl="1"/>
            <a:r>
              <a:rPr lang="en-US" b="1" dirty="0"/>
              <a:t>X = 40</a:t>
            </a:r>
          </a:p>
          <a:p>
            <a:endParaRPr lang="en-US" dirty="0"/>
          </a:p>
          <a:p>
            <a:r>
              <a:rPr lang="en-US" dirty="0"/>
              <a:t>Y = X/2 = 40/2 </a:t>
            </a:r>
          </a:p>
          <a:p>
            <a:pPr lvl="1"/>
            <a:r>
              <a:rPr lang="en-US" b="1" dirty="0"/>
              <a:t>Y = 20</a:t>
            </a:r>
          </a:p>
          <a:p>
            <a:endParaRPr lang="en-SG" dirty="0"/>
          </a:p>
          <a:p>
            <a:endParaRPr lang="en-US" dirty="0"/>
          </a:p>
        </p:txBody>
      </p:sp>
      <p:sp>
        <p:nvSpPr>
          <p:cNvPr id="4" name="Slide Number Placeholder 3">
            <a:extLst>
              <a:ext uri="{FF2B5EF4-FFF2-40B4-BE49-F238E27FC236}">
                <a16:creationId xmlns:a16="http://schemas.microsoft.com/office/drawing/2014/main" id="{A591DB01-84AB-422E-F035-139A41E2F066}"/>
              </a:ext>
            </a:extLst>
          </p:cNvPr>
          <p:cNvSpPr>
            <a:spLocks noGrp="1"/>
          </p:cNvSpPr>
          <p:nvPr>
            <p:ph type="sldNum" sz="quarter" idx="12"/>
          </p:nvPr>
        </p:nvSpPr>
        <p:spPr/>
        <p:txBody>
          <a:bodyPr/>
          <a:lstStyle/>
          <a:p>
            <a:fld id="{F128DC48-024A-A743-A6DF-E12A487B7308}" type="slidenum">
              <a:rPr lang="en-US" smtClean="0"/>
              <a:t>26</a:t>
            </a:fld>
            <a:endParaRPr lang="en-US"/>
          </a:p>
        </p:txBody>
      </p:sp>
    </p:spTree>
    <p:extLst>
      <p:ext uri="{BB962C8B-B14F-4D97-AF65-F5344CB8AC3E}">
        <p14:creationId xmlns:p14="http://schemas.microsoft.com/office/powerpoint/2010/main" val="2203190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E7CC8-1276-A74A-978B-E6FE79C681C0}"/>
              </a:ext>
            </a:extLst>
          </p:cNvPr>
          <p:cNvSpPr>
            <a:spLocks noGrp="1"/>
          </p:cNvSpPr>
          <p:nvPr>
            <p:ph type="title"/>
          </p:nvPr>
        </p:nvSpPr>
        <p:spPr/>
        <p:txBody>
          <a:bodyPr/>
          <a:lstStyle/>
          <a:p>
            <a:r>
              <a:rPr lang="en-US" dirty="0"/>
              <a:t>Corner solutions – no tangency</a:t>
            </a:r>
          </a:p>
        </p:txBody>
      </p:sp>
      <p:sp>
        <p:nvSpPr>
          <p:cNvPr id="3" name="Slide Number Placeholder 2">
            <a:extLst>
              <a:ext uri="{FF2B5EF4-FFF2-40B4-BE49-F238E27FC236}">
                <a16:creationId xmlns:a16="http://schemas.microsoft.com/office/drawing/2014/main" id="{A19BFF8A-E5E9-3D44-A3B3-8D0EEFFA40E4}"/>
              </a:ext>
            </a:extLst>
          </p:cNvPr>
          <p:cNvSpPr>
            <a:spLocks noGrp="1"/>
          </p:cNvSpPr>
          <p:nvPr>
            <p:ph type="sldNum" sz="quarter" idx="12"/>
          </p:nvPr>
        </p:nvSpPr>
        <p:spPr/>
        <p:txBody>
          <a:bodyPr/>
          <a:lstStyle/>
          <a:p>
            <a:fld id="{F128DC48-024A-A743-A6DF-E12A487B7308}" type="slidenum">
              <a:rPr lang="en-US" smtClean="0"/>
              <a:t>27</a:t>
            </a:fld>
            <a:endParaRPr lang="en-US"/>
          </a:p>
        </p:txBody>
      </p:sp>
      <p:pic>
        <p:nvPicPr>
          <p:cNvPr id="6" name="Picture 5">
            <a:extLst>
              <a:ext uri="{FF2B5EF4-FFF2-40B4-BE49-F238E27FC236}">
                <a16:creationId xmlns:a16="http://schemas.microsoft.com/office/drawing/2014/main" id="{58FFB04E-DC77-D342-AECE-3CCC5237BC3E}"/>
              </a:ext>
            </a:extLst>
          </p:cNvPr>
          <p:cNvPicPr>
            <a:picLocks noChangeAspect="1"/>
          </p:cNvPicPr>
          <p:nvPr/>
        </p:nvPicPr>
        <p:blipFill>
          <a:blip r:embed="rId2"/>
          <a:stretch>
            <a:fillRect/>
          </a:stretch>
        </p:blipFill>
        <p:spPr>
          <a:xfrm>
            <a:off x="315311" y="2190312"/>
            <a:ext cx="8839200" cy="44323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D729E69-957D-6549-92B2-55F5F3872587}"/>
                  </a:ext>
                </a:extLst>
              </p:cNvPr>
              <p:cNvSpPr/>
              <p:nvPr/>
            </p:nvSpPr>
            <p:spPr>
              <a:xfrm>
                <a:off x="5868365" y="2190312"/>
                <a:ext cx="3071534" cy="995054"/>
              </a:xfrm>
              <a:prstGeom prst="rect">
                <a:avLst/>
              </a:prstGeom>
              <a:solidFill>
                <a:srgbClr val="00B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Corner solution MRS </a:t>
                </a:r>
                <a14:m>
                  <m:oMath xmlns:m="http://schemas.openxmlformats.org/officeDocument/2006/math">
                    <m:r>
                      <a:rPr lang="en-US" sz="32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r>
                  <a:rPr lang="en-US" sz="3200" dirty="0">
                    <a:ln w="0"/>
                    <a:solidFill>
                      <a:schemeClr val="tx1"/>
                    </a:solidFill>
                    <a:effectLst>
                      <a:outerShdw blurRad="38100" dist="19050" dir="2700000" algn="tl" rotWithShape="0">
                        <a:schemeClr val="dk1">
                          <a:alpha val="40000"/>
                        </a:schemeClr>
                      </a:outerShdw>
                    </a:effectLst>
                  </a:rPr>
                  <a:t> P</a:t>
                </a:r>
                <a:r>
                  <a:rPr lang="en-US" sz="3200" baseline="-25000" dirty="0">
                    <a:ln w="0"/>
                    <a:solidFill>
                      <a:schemeClr val="tx1"/>
                    </a:solidFill>
                    <a:effectLst>
                      <a:outerShdw blurRad="38100" dist="19050" dir="2700000" algn="tl" rotWithShape="0">
                        <a:schemeClr val="dk1">
                          <a:alpha val="40000"/>
                        </a:schemeClr>
                      </a:outerShdw>
                    </a:effectLst>
                  </a:rPr>
                  <a:t>ice</a:t>
                </a:r>
                <a:r>
                  <a:rPr lang="en-US" sz="3200" dirty="0">
                    <a:ln w="0"/>
                    <a:solidFill>
                      <a:schemeClr val="tx1"/>
                    </a:solidFill>
                    <a:effectLst>
                      <a:outerShdw blurRad="38100" dist="19050" dir="2700000" algn="tl" rotWithShape="0">
                        <a:schemeClr val="dk1">
                          <a:alpha val="40000"/>
                        </a:schemeClr>
                      </a:outerShdw>
                    </a:effectLst>
                  </a:rPr>
                  <a:t>/</a:t>
                </a:r>
                <a:r>
                  <a:rPr lang="en-US" sz="3200" dirty="0" err="1">
                    <a:ln w="0"/>
                    <a:solidFill>
                      <a:schemeClr val="tx1"/>
                    </a:solidFill>
                    <a:effectLst>
                      <a:outerShdw blurRad="38100" dist="19050" dir="2700000" algn="tl" rotWithShape="0">
                        <a:schemeClr val="dk1">
                          <a:alpha val="40000"/>
                        </a:schemeClr>
                      </a:outerShdw>
                    </a:effectLst>
                  </a:rPr>
                  <a:t>P</a:t>
                </a:r>
                <a:r>
                  <a:rPr lang="en-US" sz="3200" baseline="-25000" dirty="0" err="1">
                    <a:ln w="0"/>
                    <a:solidFill>
                      <a:schemeClr val="tx1"/>
                    </a:solidFill>
                    <a:effectLst>
                      <a:outerShdw blurRad="38100" dist="19050" dir="2700000" algn="tl" rotWithShape="0">
                        <a:schemeClr val="dk1">
                          <a:alpha val="40000"/>
                        </a:schemeClr>
                      </a:outerShdw>
                    </a:effectLst>
                  </a:rPr>
                  <a:t>yog</a:t>
                </a:r>
                <a:endParaRPr lang="en-US" sz="3200" baseline="-25000" dirty="0">
                  <a:ln w="0"/>
                  <a:solidFill>
                    <a:schemeClr val="tx1"/>
                  </a:solidFill>
                  <a:effectLst>
                    <a:outerShdw blurRad="38100" dist="19050" dir="2700000" algn="tl" rotWithShape="0">
                      <a:schemeClr val="dk1">
                        <a:alpha val="40000"/>
                      </a:schemeClr>
                    </a:outerShdw>
                  </a:effectLst>
                </a:endParaRPr>
              </a:p>
            </p:txBody>
          </p:sp>
        </mc:Choice>
        <mc:Fallback xmlns="">
          <p:sp>
            <p:nvSpPr>
              <p:cNvPr id="4" name="Rectangle 3">
                <a:extLst>
                  <a:ext uri="{FF2B5EF4-FFF2-40B4-BE49-F238E27FC236}">
                    <a16:creationId xmlns:a16="http://schemas.microsoft.com/office/drawing/2014/main" id="{FD729E69-957D-6549-92B2-55F5F3872587}"/>
                  </a:ext>
                </a:extLst>
              </p:cNvPr>
              <p:cNvSpPr>
                <a:spLocks noRot="1" noChangeAspect="1" noMove="1" noResize="1" noEditPoints="1" noAdjustHandles="1" noChangeArrowheads="1" noChangeShapeType="1" noTextEdit="1"/>
              </p:cNvSpPr>
              <p:nvPr/>
            </p:nvSpPr>
            <p:spPr>
              <a:xfrm>
                <a:off x="5868365" y="2190312"/>
                <a:ext cx="3071534" cy="995054"/>
              </a:xfrm>
              <a:prstGeom prst="rect">
                <a:avLst/>
              </a:prstGeom>
              <a:blipFill>
                <a:blip r:embed="rId3"/>
                <a:stretch>
                  <a:fillRect l="-3689" t="-11111" r="-8197" b="-2469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48443BD-04B9-3948-9799-36526133F8B9}"/>
              </a:ext>
            </a:extLst>
          </p:cNvPr>
          <p:cNvPicPr>
            <a:picLocks noChangeAspect="1"/>
          </p:cNvPicPr>
          <p:nvPr/>
        </p:nvPicPr>
        <p:blipFill>
          <a:blip r:embed="rId4"/>
          <a:stretch>
            <a:fillRect/>
          </a:stretch>
        </p:blipFill>
        <p:spPr>
          <a:xfrm>
            <a:off x="9354014" y="4262299"/>
            <a:ext cx="2322000" cy="2322000"/>
          </a:xfrm>
          <a:prstGeom prst="rect">
            <a:avLst/>
          </a:prstGeom>
        </p:spPr>
      </p:pic>
      <p:sp>
        <p:nvSpPr>
          <p:cNvPr id="7" name="Rounded Rectangular Callout 6">
            <a:extLst>
              <a:ext uri="{FF2B5EF4-FFF2-40B4-BE49-F238E27FC236}">
                <a16:creationId xmlns:a16="http://schemas.microsoft.com/office/drawing/2014/main" id="{89DB644D-7389-6E53-ABCC-6845A07F7073}"/>
              </a:ext>
            </a:extLst>
          </p:cNvPr>
          <p:cNvSpPr/>
          <p:nvPr/>
        </p:nvSpPr>
        <p:spPr>
          <a:xfrm>
            <a:off x="9620231" y="2389208"/>
            <a:ext cx="2451201" cy="1412984"/>
          </a:xfrm>
          <a:prstGeom prst="wedgeRoundRectCallout">
            <a:avLst>
              <a:gd name="adj1" fmla="val 6392"/>
              <a:gd name="adj2" fmla="val 8177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@u: What other examples can you think of? </a:t>
            </a:r>
          </a:p>
          <a:p>
            <a:pPr algn="ctr"/>
            <a:r>
              <a:rPr lang="en-US" dirty="0">
                <a:solidFill>
                  <a:schemeClr val="tx1"/>
                </a:solidFill>
                <a:highlight>
                  <a:srgbClr val="FFFF00"/>
                </a:highlight>
              </a:rPr>
              <a:t>Hint: previous problem set</a:t>
            </a:r>
          </a:p>
        </p:txBody>
      </p:sp>
      <p:sp>
        <p:nvSpPr>
          <p:cNvPr id="8" name="Rounded Rectangular Callout 7">
            <a:extLst>
              <a:ext uri="{FF2B5EF4-FFF2-40B4-BE49-F238E27FC236}">
                <a16:creationId xmlns:a16="http://schemas.microsoft.com/office/drawing/2014/main" id="{DE6AC8AC-A6AC-9D6A-F9BD-D8768D740CF2}"/>
              </a:ext>
            </a:extLst>
          </p:cNvPr>
          <p:cNvSpPr/>
          <p:nvPr/>
        </p:nvSpPr>
        <p:spPr>
          <a:xfrm>
            <a:off x="835357" y="2100645"/>
            <a:ext cx="2451201" cy="995055"/>
          </a:xfrm>
          <a:prstGeom prst="wedgeRoundRectCallout">
            <a:avLst>
              <a:gd name="adj1" fmla="val 78639"/>
              <a:gd name="adj2" fmla="val 8233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am ok with yogurt but love ice cream much more!”</a:t>
            </a:r>
          </a:p>
        </p:txBody>
      </p:sp>
      <p:cxnSp>
        <p:nvCxnSpPr>
          <p:cNvPr id="11" name="Straight Connector 10">
            <a:extLst>
              <a:ext uri="{FF2B5EF4-FFF2-40B4-BE49-F238E27FC236}">
                <a16:creationId xmlns:a16="http://schemas.microsoft.com/office/drawing/2014/main" id="{E130900B-7C97-4913-E6F7-E411FBE5A4E5}"/>
              </a:ext>
            </a:extLst>
          </p:cNvPr>
          <p:cNvCxnSpPr>
            <a:cxnSpLocks/>
          </p:cNvCxnSpPr>
          <p:nvPr/>
        </p:nvCxnSpPr>
        <p:spPr>
          <a:xfrm>
            <a:off x="7505149" y="5949387"/>
            <a:ext cx="405114" cy="462988"/>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1BEB35-8B0D-6939-730A-7C41EE3CA115}"/>
              </a:ext>
            </a:extLst>
          </p:cNvPr>
          <p:cNvCxnSpPr>
            <a:cxnSpLocks/>
          </p:cNvCxnSpPr>
          <p:nvPr/>
        </p:nvCxnSpPr>
        <p:spPr>
          <a:xfrm>
            <a:off x="7481999" y="5949387"/>
            <a:ext cx="225707" cy="46298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540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8">
            <a:extLst>
              <a:ext uri="{FF2B5EF4-FFF2-40B4-BE49-F238E27FC236}">
                <a16:creationId xmlns:a16="http://schemas.microsoft.com/office/drawing/2014/main" id="{B908EC66-FBB6-C849-9A3C-2591DE13C337}"/>
              </a:ext>
            </a:extLst>
          </p:cNvPr>
          <p:cNvSpPr>
            <a:spLocks noGrp="1" noChangeArrowheads="1"/>
          </p:cNvSpPr>
          <p:nvPr>
            <p:ph type="title"/>
          </p:nvPr>
        </p:nvSpPr>
        <p:spPr/>
        <p:txBody>
          <a:bodyPr/>
          <a:lstStyle/>
          <a:p>
            <a:pPr eaLnBrk="1" hangingPunct="1"/>
            <a:r>
              <a:rPr lang="en-US" altLang="en-US" dirty="0"/>
              <a:t>Budget Constraints</a:t>
            </a:r>
          </a:p>
        </p:txBody>
      </p:sp>
      <p:sp>
        <p:nvSpPr>
          <p:cNvPr id="68614" name="Rectangle 9">
            <a:extLst>
              <a:ext uri="{FF2B5EF4-FFF2-40B4-BE49-F238E27FC236}">
                <a16:creationId xmlns:a16="http://schemas.microsoft.com/office/drawing/2014/main" id="{4566E51E-AB93-9F42-BCE5-6842E8F3FB7E}"/>
              </a:ext>
            </a:extLst>
          </p:cNvPr>
          <p:cNvSpPr>
            <a:spLocks noGrp="1" noChangeArrowheads="1"/>
          </p:cNvSpPr>
          <p:nvPr>
            <p:ph type="body" idx="1"/>
          </p:nvPr>
        </p:nvSpPr>
        <p:spPr/>
        <p:txBody>
          <a:bodyPr/>
          <a:lstStyle/>
          <a:p>
            <a:pPr eaLnBrk="1" hangingPunct="1">
              <a:lnSpc>
                <a:spcPct val="90000"/>
              </a:lnSpc>
            </a:pPr>
            <a:r>
              <a:rPr lang="en-US" altLang="en-US" dirty="0"/>
              <a:t>Let F be the amount of food purchased, C is the amount of clothing. </a:t>
            </a:r>
          </a:p>
          <a:p>
            <a:pPr eaLnBrk="1" hangingPunct="1">
              <a:lnSpc>
                <a:spcPct val="90000"/>
              </a:lnSpc>
            </a:pPr>
            <a:endParaRPr lang="en-US" altLang="en-US" sz="900" dirty="0"/>
          </a:p>
          <a:p>
            <a:pPr eaLnBrk="1" hangingPunct="1">
              <a:lnSpc>
                <a:spcPct val="90000"/>
              </a:lnSpc>
            </a:pPr>
            <a:r>
              <a:rPr lang="en-US" altLang="en-US" dirty="0"/>
              <a:t>Income = I, price of food = P</a:t>
            </a:r>
            <a:r>
              <a:rPr lang="en-US" altLang="en-US" baseline="-25000" dirty="0"/>
              <a:t>F</a:t>
            </a:r>
            <a:r>
              <a:rPr lang="en-US" altLang="en-US" dirty="0"/>
              <a:t> and price of clothing = P</a:t>
            </a:r>
            <a:r>
              <a:rPr lang="en-US" altLang="en-US" baseline="-25000" dirty="0"/>
              <a:t>C</a:t>
            </a:r>
          </a:p>
          <a:p>
            <a:pPr eaLnBrk="1" hangingPunct="1">
              <a:lnSpc>
                <a:spcPct val="90000"/>
              </a:lnSpc>
            </a:pPr>
            <a:endParaRPr lang="en-US" altLang="en-US" sz="900" dirty="0"/>
          </a:p>
          <a:p>
            <a:pPr eaLnBrk="1" hangingPunct="1">
              <a:lnSpc>
                <a:spcPct val="90000"/>
              </a:lnSpc>
            </a:pPr>
            <a:r>
              <a:rPr lang="en-US" altLang="en-US" dirty="0"/>
              <a:t>Then P</a:t>
            </a:r>
            <a:r>
              <a:rPr lang="en-US" altLang="en-US" baseline="-25000" dirty="0"/>
              <a:t>F</a:t>
            </a:r>
            <a:r>
              <a:rPr lang="en-US" altLang="en-US" dirty="0"/>
              <a:t>F is the amount of money spent on food, and P</a:t>
            </a:r>
            <a:r>
              <a:rPr lang="en-US" altLang="en-US" baseline="-25000" dirty="0"/>
              <a:t>C</a:t>
            </a:r>
            <a:r>
              <a:rPr lang="en-US" altLang="en-US" dirty="0"/>
              <a:t>C is the amount of money spent on clothing.</a:t>
            </a:r>
          </a:p>
        </p:txBody>
      </p:sp>
      <p:graphicFrame>
        <p:nvGraphicFramePr>
          <p:cNvPr id="7" name="Object 8">
            <a:hlinkClick r:id="" action="ppaction://ole?verb=0"/>
            <a:extLst>
              <a:ext uri="{FF2B5EF4-FFF2-40B4-BE49-F238E27FC236}">
                <a16:creationId xmlns:a16="http://schemas.microsoft.com/office/drawing/2014/main" id="{F3484539-E7EB-5D42-A554-7C9E48725BA6}"/>
              </a:ext>
            </a:extLst>
          </p:cNvPr>
          <p:cNvGraphicFramePr>
            <a:graphicFrameLocks/>
          </p:cNvGraphicFramePr>
          <p:nvPr>
            <p:extLst>
              <p:ext uri="{D42A27DB-BD31-4B8C-83A1-F6EECF244321}">
                <p14:modId xmlns:p14="http://schemas.microsoft.com/office/powerpoint/2010/main" val="273612633"/>
              </p:ext>
            </p:extLst>
          </p:nvPr>
        </p:nvGraphicFramePr>
        <p:xfrm>
          <a:off x="1302544" y="5177554"/>
          <a:ext cx="4672012" cy="1054100"/>
        </p:xfrm>
        <a:graphic>
          <a:graphicData uri="http://schemas.openxmlformats.org/presentationml/2006/ole">
            <mc:AlternateContent xmlns:mc="http://schemas.openxmlformats.org/markup-compatibility/2006">
              <mc:Choice xmlns:v="urn:schemas-microsoft-com:vml" Requires="v">
                <p:oleObj name="Equation" r:id="rId3" imgW="29362400" imgH="6451600" progId="Equation.3">
                  <p:embed/>
                </p:oleObj>
              </mc:Choice>
              <mc:Fallback>
                <p:oleObj name="Equation" r:id="rId3" imgW="29362400" imgH="6451600" progId="Equation.3">
                  <p:embed/>
                  <p:pic>
                    <p:nvPicPr>
                      <p:cNvPr id="69637" name="Object 8">
                        <a:hlinkClick r:id="" action="ppaction://ole?verb=0"/>
                        <a:extLst>
                          <a:ext uri="{FF2B5EF4-FFF2-40B4-BE49-F238E27FC236}">
                            <a16:creationId xmlns:a16="http://schemas.microsoft.com/office/drawing/2014/main" id="{17F18178-DF03-4848-9CD7-F8D0FC219AE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2544" y="5177554"/>
                        <a:ext cx="4672012" cy="1054100"/>
                      </a:xfrm>
                      <a:prstGeom prst="rect">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Slide Number Placeholder 3">
            <a:extLst>
              <a:ext uri="{FF2B5EF4-FFF2-40B4-BE49-F238E27FC236}">
                <a16:creationId xmlns:a16="http://schemas.microsoft.com/office/drawing/2014/main" id="{B192DD4B-2E3A-0B49-B87B-4DA369A7E8C5}"/>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36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pic>
        <p:nvPicPr>
          <p:cNvPr id="3" name="Picture 2">
            <a:extLst>
              <a:ext uri="{FF2B5EF4-FFF2-40B4-BE49-F238E27FC236}">
                <a16:creationId xmlns:a16="http://schemas.microsoft.com/office/drawing/2014/main" id="{4474C1B5-EA32-E54C-A26D-CF0DE496C024}"/>
              </a:ext>
            </a:extLst>
          </p:cNvPr>
          <p:cNvPicPr>
            <a:picLocks noChangeAspect="1"/>
          </p:cNvPicPr>
          <p:nvPr/>
        </p:nvPicPr>
        <p:blipFill>
          <a:blip r:embed="rId5"/>
          <a:stretch>
            <a:fillRect/>
          </a:stretch>
        </p:blipFill>
        <p:spPr>
          <a:xfrm>
            <a:off x="9240387" y="5088654"/>
            <a:ext cx="927100" cy="1143000"/>
          </a:xfrm>
          <a:prstGeom prst="rect">
            <a:avLst/>
          </a:prstGeom>
        </p:spPr>
      </p:pic>
      <p:pic>
        <p:nvPicPr>
          <p:cNvPr id="5" name="Picture 4">
            <a:extLst>
              <a:ext uri="{FF2B5EF4-FFF2-40B4-BE49-F238E27FC236}">
                <a16:creationId xmlns:a16="http://schemas.microsoft.com/office/drawing/2014/main" id="{8F2AF2D8-5FE8-4548-8488-F367ACDA5947}"/>
              </a:ext>
            </a:extLst>
          </p:cNvPr>
          <p:cNvPicPr>
            <a:picLocks noChangeAspect="1"/>
          </p:cNvPicPr>
          <p:nvPr/>
        </p:nvPicPr>
        <p:blipFill>
          <a:blip r:embed="rId6"/>
          <a:stretch>
            <a:fillRect/>
          </a:stretch>
        </p:blipFill>
        <p:spPr>
          <a:xfrm>
            <a:off x="6596779" y="5088654"/>
            <a:ext cx="1080198" cy="1143000"/>
          </a:xfrm>
          <a:prstGeom prst="rect">
            <a:avLst/>
          </a:prstGeom>
        </p:spPr>
      </p:pic>
      <p:sp>
        <p:nvSpPr>
          <p:cNvPr id="9" name="Rounded Rectangular Callout 8">
            <a:extLst>
              <a:ext uri="{FF2B5EF4-FFF2-40B4-BE49-F238E27FC236}">
                <a16:creationId xmlns:a16="http://schemas.microsoft.com/office/drawing/2014/main" id="{CE174417-A9AD-A441-9FAB-88BCD0F8A50A}"/>
              </a:ext>
            </a:extLst>
          </p:cNvPr>
          <p:cNvSpPr/>
          <p:nvPr/>
        </p:nvSpPr>
        <p:spPr>
          <a:xfrm>
            <a:off x="7676977" y="4601396"/>
            <a:ext cx="1436715" cy="1503376"/>
          </a:xfrm>
          <a:prstGeom prst="wedgeRoundRectCallout">
            <a:avLst>
              <a:gd name="adj1" fmla="val -67912"/>
              <a:gd name="adj2" fmla="val 198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Between Astrid and me, which variable is different?</a:t>
            </a:r>
          </a:p>
        </p:txBody>
      </p:sp>
    </p:spTree>
    <p:extLst>
      <p:ext uri="{BB962C8B-B14F-4D97-AF65-F5344CB8AC3E}">
        <p14:creationId xmlns:p14="http://schemas.microsoft.com/office/powerpoint/2010/main" val="2717002453"/>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3BD2F-8A13-08B1-FD68-2290C992FC07}"/>
              </a:ext>
            </a:extLst>
          </p:cNvPr>
          <p:cNvSpPr>
            <a:spLocks noGrp="1"/>
          </p:cNvSpPr>
          <p:nvPr>
            <p:ph type="sldNum" sz="quarter" idx="12"/>
          </p:nvPr>
        </p:nvSpPr>
        <p:spPr/>
        <p:txBody>
          <a:bodyPr/>
          <a:lstStyle/>
          <a:p>
            <a:fld id="{F128DC48-024A-A743-A6DF-E12A487B7308}" type="slidenum">
              <a:rPr lang="en-US" smtClean="0"/>
              <a:t>4</a:t>
            </a:fld>
            <a:endParaRPr lang="en-US"/>
          </a:p>
        </p:txBody>
      </p:sp>
      <p:sp>
        <p:nvSpPr>
          <p:cNvPr id="3" name="TextBox 2">
            <a:extLst>
              <a:ext uri="{FF2B5EF4-FFF2-40B4-BE49-F238E27FC236}">
                <a16:creationId xmlns:a16="http://schemas.microsoft.com/office/drawing/2014/main" id="{67922BFF-72FA-EA9B-D7C1-E33A9B449039}"/>
              </a:ext>
            </a:extLst>
          </p:cNvPr>
          <p:cNvSpPr txBox="1"/>
          <p:nvPr/>
        </p:nvSpPr>
        <p:spPr>
          <a:xfrm>
            <a:off x="3080795" y="2662178"/>
            <a:ext cx="6030410" cy="630942"/>
          </a:xfrm>
          <a:prstGeom prst="rect">
            <a:avLst/>
          </a:prstGeom>
          <a:noFill/>
        </p:spPr>
        <p:txBody>
          <a:bodyPr wrap="square" rtlCol="0">
            <a:spAutoFit/>
          </a:bodyPr>
          <a:lstStyle/>
          <a:p>
            <a:pPr algn="ctr"/>
            <a:r>
              <a:rPr lang="en-US" sz="3500" dirty="0"/>
              <a:t>Drawing the budget line</a:t>
            </a:r>
          </a:p>
        </p:txBody>
      </p:sp>
    </p:spTree>
    <p:extLst>
      <p:ext uri="{BB962C8B-B14F-4D97-AF65-F5344CB8AC3E}">
        <p14:creationId xmlns:p14="http://schemas.microsoft.com/office/powerpoint/2010/main" val="218338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52">
            <a:extLst>
              <a:ext uri="{FF2B5EF4-FFF2-40B4-BE49-F238E27FC236}">
                <a16:creationId xmlns:a16="http://schemas.microsoft.com/office/drawing/2014/main" id="{26D4EE24-35A8-3345-AF76-0D45B89C492A}"/>
              </a:ext>
            </a:extLst>
          </p:cNvPr>
          <p:cNvSpPr>
            <a:spLocks noGrp="1" noChangeArrowheads="1"/>
          </p:cNvSpPr>
          <p:nvPr>
            <p:ph type="title"/>
          </p:nvPr>
        </p:nvSpPr>
        <p:spPr/>
        <p:txBody>
          <a:bodyPr/>
          <a:lstStyle/>
          <a:p>
            <a:pPr eaLnBrk="1" hangingPunct="1"/>
            <a:r>
              <a:rPr lang="en-US" altLang="en-US" dirty="0"/>
              <a:t>The Budget Line - intercepts</a:t>
            </a:r>
          </a:p>
        </p:txBody>
      </p:sp>
      <p:sp>
        <p:nvSpPr>
          <p:cNvPr id="184338" name="Line 18">
            <a:extLst>
              <a:ext uri="{FF2B5EF4-FFF2-40B4-BE49-F238E27FC236}">
                <a16:creationId xmlns:a16="http://schemas.microsoft.com/office/drawing/2014/main" id="{94A40794-A80F-BC46-B294-9D11DA2D5B09}"/>
              </a:ext>
            </a:extLst>
          </p:cNvPr>
          <p:cNvSpPr>
            <a:spLocks noChangeShapeType="1"/>
          </p:cNvSpPr>
          <p:nvPr/>
        </p:nvSpPr>
        <p:spPr bwMode="auto">
          <a:xfrm>
            <a:off x="2342434" y="2836863"/>
            <a:ext cx="3048000" cy="3367088"/>
          </a:xfrm>
          <a:prstGeom prst="line">
            <a:avLst/>
          </a:prstGeom>
          <a:noFill/>
          <a:ln w="50800">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 name="Group 41">
            <a:extLst>
              <a:ext uri="{FF2B5EF4-FFF2-40B4-BE49-F238E27FC236}">
                <a16:creationId xmlns:a16="http://schemas.microsoft.com/office/drawing/2014/main" id="{59FA1347-33D0-6548-9EB7-F7572FF98179}"/>
              </a:ext>
            </a:extLst>
          </p:cNvPr>
          <p:cNvGrpSpPr>
            <a:grpSpLocks/>
          </p:cNvGrpSpPr>
          <p:nvPr/>
        </p:nvGrpSpPr>
        <p:grpSpPr bwMode="auto">
          <a:xfrm>
            <a:off x="2274172" y="2503488"/>
            <a:ext cx="3590925" cy="3773488"/>
            <a:chOff x="1344" y="1415"/>
            <a:chExt cx="2262" cy="2377"/>
          </a:xfrm>
        </p:grpSpPr>
        <p:sp>
          <p:nvSpPr>
            <p:cNvPr id="72730" name="Oval 19">
              <a:extLst>
                <a:ext uri="{FF2B5EF4-FFF2-40B4-BE49-F238E27FC236}">
                  <a16:creationId xmlns:a16="http://schemas.microsoft.com/office/drawing/2014/main" id="{29640484-F207-694D-A202-FDC3BEA53AC0}"/>
                </a:ext>
              </a:extLst>
            </p:cNvPr>
            <p:cNvSpPr>
              <a:spLocks noChangeArrowheads="1"/>
            </p:cNvSpPr>
            <p:nvPr/>
          </p:nvSpPr>
          <p:spPr bwMode="auto">
            <a:xfrm>
              <a:off x="1344" y="158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1" name="Oval 20">
              <a:extLst>
                <a:ext uri="{FF2B5EF4-FFF2-40B4-BE49-F238E27FC236}">
                  <a16:creationId xmlns:a16="http://schemas.microsoft.com/office/drawing/2014/main" id="{F0C0223A-1CF3-6F49-93A2-7B390B3CD690}"/>
                </a:ext>
              </a:extLst>
            </p:cNvPr>
            <p:cNvSpPr>
              <a:spLocks noChangeArrowheads="1"/>
            </p:cNvSpPr>
            <p:nvPr/>
          </p:nvSpPr>
          <p:spPr bwMode="auto">
            <a:xfrm>
              <a:off x="1872" y="2160"/>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2" name="Oval 21">
              <a:extLst>
                <a:ext uri="{FF2B5EF4-FFF2-40B4-BE49-F238E27FC236}">
                  <a16:creationId xmlns:a16="http://schemas.microsoft.com/office/drawing/2014/main" id="{DBC5477C-C118-A945-82AE-0F685F8222F9}"/>
                </a:ext>
              </a:extLst>
            </p:cNvPr>
            <p:cNvSpPr>
              <a:spLocks noChangeArrowheads="1"/>
            </p:cNvSpPr>
            <p:nvPr/>
          </p:nvSpPr>
          <p:spPr bwMode="auto">
            <a:xfrm>
              <a:off x="2352" y="2688"/>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3" name="Oval 22">
              <a:extLst>
                <a:ext uri="{FF2B5EF4-FFF2-40B4-BE49-F238E27FC236}">
                  <a16:creationId xmlns:a16="http://schemas.microsoft.com/office/drawing/2014/main" id="{133AF5C0-C47E-8648-87AD-65402AE80850}"/>
                </a:ext>
              </a:extLst>
            </p:cNvPr>
            <p:cNvSpPr>
              <a:spLocks noChangeArrowheads="1"/>
            </p:cNvSpPr>
            <p:nvPr/>
          </p:nvSpPr>
          <p:spPr bwMode="auto">
            <a:xfrm>
              <a:off x="2880" y="326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4" name="Oval 23">
              <a:extLst>
                <a:ext uri="{FF2B5EF4-FFF2-40B4-BE49-F238E27FC236}">
                  <a16:creationId xmlns:a16="http://schemas.microsoft.com/office/drawing/2014/main" id="{DC267FC5-C8A2-8247-8101-322E0F437A4E}"/>
                </a:ext>
              </a:extLst>
            </p:cNvPr>
            <p:cNvSpPr>
              <a:spLocks noChangeArrowheads="1"/>
            </p:cNvSpPr>
            <p:nvPr/>
          </p:nvSpPr>
          <p:spPr bwMode="auto">
            <a:xfrm>
              <a:off x="3264" y="3696"/>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5" name="Rectangle 24">
              <a:extLst>
                <a:ext uri="{FF2B5EF4-FFF2-40B4-BE49-F238E27FC236}">
                  <a16:creationId xmlns:a16="http://schemas.microsoft.com/office/drawing/2014/main" id="{A29F7A13-EF8E-344C-BABC-F0B302C60E11}"/>
                </a:ext>
              </a:extLst>
            </p:cNvPr>
            <p:cNvSpPr>
              <a:spLocks noChangeArrowheads="1"/>
            </p:cNvSpPr>
            <p:nvPr/>
          </p:nvSpPr>
          <p:spPr bwMode="auto">
            <a:xfrm>
              <a:off x="1475" y="1415"/>
              <a:ext cx="2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A</a:t>
              </a:r>
            </a:p>
          </p:txBody>
        </p:sp>
        <p:sp>
          <p:nvSpPr>
            <p:cNvPr id="72736" name="Rectangle 25">
              <a:extLst>
                <a:ext uri="{FF2B5EF4-FFF2-40B4-BE49-F238E27FC236}">
                  <a16:creationId xmlns:a16="http://schemas.microsoft.com/office/drawing/2014/main" id="{FBF84B59-B1F4-3646-B5F8-643734C1B8D1}"/>
                </a:ext>
              </a:extLst>
            </p:cNvPr>
            <p:cNvSpPr>
              <a:spLocks noChangeArrowheads="1"/>
            </p:cNvSpPr>
            <p:nvPr/>
          </p:nvSpPr>
          <p:spPr bwMode="auto">
            <a:xfrm>
              <a:off x="1916" y="19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B</a:t>
              </a:r>
            </a:p>
          </p:txBody>
        </p:sp>
        <p:sp>
          <p:nvSpPr>
            <p:cNvPr id="72737" name="Rectangle 26">
              <a:extLst>
                <a:ext uri="{FF2B5EF4-FFF2-40B4-BE49-F238E27FC236}">
                  <a16:creationId xmlns:a16="http://schemas.microsoft.com/office/drawing/2014/main" id="{69D7EF4A-076B-4D49-B508-4CEC3B4A8E93}"/>
                </a:ext>
              </a:extLst>
            </p:cNvPr>
            <p:cNvSpPr>
              <a:spLocks noChangeArrowheads="1"/>
            </p:cNvSpPr>
            <p:nvPr/>
          </p:nvSpPr>
          <p:spPr bwMode="auto">
            <a:xfrm>
              <a:off x="2396" y="2444"/>
              <a:ext cx="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D</a:t>
              </a:r>
            </a:p>
          </p:txBody>
        </p:sp>
        <p:sp>
          <p:nvSpPr>
            <p:cNvPr id="72738" name="Rectangle 27">
              <a:extLst>
                <a:ext uri="{FF2B5EF4-FFF2-40B4-BE49-F238E27FC236}">
                  <a16:creationId xmlns:a16="http://schemas.microsoft.com/office/drawing/2014/main" id="{3C322DBF-8208-7E4E-A033-ECA66F59AB55}"/>
                </a:ext>
              </a:extLst>
            </p:cNvPr>
            <p:cNvSpPr>
              <a:spLocks noChangeArrowheads="1"/>
            </p:cNvSpPr>
            <p:nvPr/>
          </p:nvSpPr>
          <p:spPr bwMode="auto">
            <a:xfrm>
              <a:off x="2924" y="3020"/>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E</a:t>
              </a:r>
            </a:p>
          </p:txBody>
        </p:sp>
        <p:sp>
          <p:nvSpPr>
            <p:cNvPr id="72739" name="Rectangle 28">
              <a:extLst>
                <a:ext uri="{FF2B5EF4-FFF2-40B4-BE49-F238E27FC236}">
                  <a16:creationId xmlns:a16="http://schemas.microsoft.com/office/drawing/2014/main" id="{BD926CA8-6044-8949-805D-AE73C7B41827}"/>
                </a:ext>
              </a:extLst>
            </p:cNvPr>
            <p:cNvSpPr>
              <a:spLocks noChangeArrowheads="1"/>
            </p:cNvSpPr>
            <p:nvPr/>
          </p:nvSpPr>
          <p:spPr bwMode="auto">
            <a:xfrm>
              <a:off x="3356" y="3500"/>
              <a:ext cx="2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G</a:t>
              </a:r>
            </a:p>
          </p:txBody>
        </p:sp>
      </p:grpSp>
      <p:grpSp>
        <p:nvGrpSpPr>
          <p:cNvPr id="4" name="Group 50">
            <a:extLst>
              <a:ext uri="{FF2B5EF4-FFF2-40B4-BE49-F238E27FC236}">
                <a16:creationId xmlns:a16="http://schemas.microsoft.com/office/drawing/2014/main" id="{ADD26688-4A09-D44B-A7CB-A777F476F386}"/>
              </a:ext>
            </a:extLst>
          </p:cNvPr>
          <p:cNvGrpSpPr>
            <a:grpSpLocks/>
          </p:cNvGrpSpPr>
          <p:nvPr/>
        </p:nvGrpSpPr>
        <p:grpSpPr bwMode="auto">
          <a:xfrm>
            <a:off x="680321" y="2178051"/>
            <a:ext cx="7156450" cy="4468812"/>
            <a:chOff x="348" y="1111"/>
            <a:chExt cx="4508" cy="2815"/>
          </a:xfrm>
        </p:grpSpPr>
        <p:sp>
          <p:nvSpPr>
            <p:cNvPr id="72717" name="Rectangle 37">
              <a:extLst>
                <a:ext uri="{FF2B5EF4-FFF2-40B4-BE49-F238E27FC236}">
                  <a16:creationId xmlns:a16="http://schemas.microsoft.com/office/drawing/2014/main" id="{ACF75657-70CF-F942-A0AA-C33FA6B732FA}"/>
                </a:ext>
              </a:extLst>
            </p:cNvPr>
            <p:cNvSpPr>
              <a:spLocks noChangeArrowheads="1"/>
            </p:cNvSpPr>
            <p:nvPr/>
          </p:nvSpPr>
          <p:spPr bwMode="auto">
            <a:xfrm>
              <a:off x="503" y="1413"/>
              <a:ext cx="9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2000">
                  <a:solidFill>
                    <a:schemeClr val="tx1"/>
                  </a:solidFill>
                  <a:latin typeface="Century Gothic" panose="020B0502020202020204" pitchFamily="34" charset="0"/>
                </a:rPr>
                <a:t>(</a:t>
              </a:r>
              <a:r>
                <a:rPr lang="en-US" altLang="en-US" sz="2000" i="1">
                  <a:solidFill>
                    <a:schemeClr val="tx1"/>
                  </a:solidFill>
                  <a:latin typeface="Century Gothic" panose="020B0502020202020204" pitchFamily="34" charset="0"/>
                </a:rPr>
                <a:t>I/P</a:t>
              </a:r>
              <a:r>
                <a:rPr lang="en-US" altLang="en-US" sz="2000" i="1" baseline="-25000">
                  <a:solidFill>
                    <a:schemeClr val="tx1"/>
                  </a:solidFill>
                  <a:latin typeface="Century Gothic" panose="020B0502020202020204" pitchFamily="34" charset="0"/>
                </a:rPr>
                <a:t>C</a:t>
              </a:r>
              <a:r>
                <a:rPr lang="en-US" altLang="en-US" sz="2000">
                  <a:solidFill>
                    <a:schemeClr val="tx1"/>
                  </a:solidFill>
                  <a:latin typeface="Century Gothic" panose="020B0502020202020204" pitchFamily="34" charset="0"/>
                </a:rPr>
                <a:t>) = 40</a:t>
              </a:r>
            </a:p>
          </p:txBody>
        </p:sp>
        <p:sp>
          <p:nvSpPr>
            <p:cNvPr id="72718" name="Line 7">
              <a:extLst>
                <a:ext uri="{FF2B5EF4-FFF2-40B4-BE49-F238E27FC236}">
                  <a16:creationId xmlns:a16="http://schemas.microsoft.com/office/drawing/2014/main" id="{7379DAEE-6E10-0B49-91D4-C11FE49E0738}"/>
                </a:ext>
              </a:extLst>
            </p:cNvPr>
            <p:cNvSpPr>
              <a:spLocks noChangeShapeType="1"/>
            </p:cNvSpPr>
            <p:nvPr/>
          </p:nvSpPr>
          <p:spPr bwMode="auto">
            <a:xfrm>
              <a:off x="1374" y="1192"/>
              <a:ext cx="9" cy="2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9" name="Line 8">
              <a:extLst>
                <a:ext uri="{FF2B5EF4-FFF2-40B4-BE49-F238E27FC236}">
                  <a16:creationId xmlns:a16="http://schemas.microsoft.com/office/drawing/2014/main" id="{E2F40D6A-6788-874C-A461-1E9BD27E5BBC}"/>
                </a:ext>
              </a:extLst>
            </p:cNvPr>
            <p:cNvSpPr>
              <a:spLocks noChangeShapeType="1"/>
            </p:cNvSpPr>
            <p:nvPr/>
          </p:nvSpPr>
          <p:spPr bwMode="auto">
            <a:xfrm>
              <a:off x="1392" y="3676"/>
              <a:ext cx="26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0" name="Rectangle 9">
              <a:extLst>
                <a:ext uri="{FF2B5EF4-FFF2-40B4-BE49-F238E27FC236}">
                  <a16:creationId xmlns:a16="http://schemas.microsoft.com/office/drawing/2014/main" id="{BFC044D8-9050-744A-B672-6A3C67811B8A}"/>
                </a:ext>
              </a:extLst>
            </p:cNvPr>
            <p:cNvSpPr>
              <a:spLocks noChangeArrowheads="1"/>
            </p:cNvSpPr>
            <p:nvPr/>
          </p:nvSpPr>
          <p:spPr bwMode="auto">
            <a:xfrm>
              <a:off x="4139" y="3567"/>
              <a:ext cx="7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Food (X)</a:t>
              </a:r>
            </a:p>
          </p:txBody>
        </p:sp>
        <p:sp>
          <p:nvSpPr>
            <p:cNvPr id="72721" name="Rectangle 10">
              <a:extLst>
                <a:ext uri="{FF2B5EF4-FFF2-40B4-BE49-F238E27FC236}">
                  <a16:creationId xmlns:a16="http://schemas.microsoft.com/office/drawing/2014/main" id="{0C52B8B4-EFA2-A44F-9107-40601EF06E2B}"/>
                </a:ext>
              </a:extLst>
            </p:cNvPr>
            <p:cNvSpPr>
              <a:spLocks noChangeArrowheads="1"/>
            </p:cNvSpPr>
            <p:nvPr/>
          </p:nvSpPr>
          <p:spPr bwMode="auto">
            <a:xfrm>
              <a:off x="222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40</a:t>
              </a:r>
            </a:p>
          </p:txBody>
        </p:sp>
        <p:sp>
          <p:nvSpPr>
            <p:cNvPr id="72722" name="Rectangle 11">
              <a:extLst>
                <a:ext uri="{FF2B5EF4-FFF2-40B4-BE49-F238E27FC236}">
                  <a16:creationId xmlns:a16="http://schemas.microsoft.com/office/drawing/2014/main" id="{B7F5F394-9E9F-7446-9B96-D1A1D700C0C4}"/>
                </a:ext>
              </a:extLst>
            </p:cNvPr>
            <p:cNvSpPr>
              <a:spLocks noChangeArrowheads="1"/>
            </p:cNvSpPr>
            <p:nvPr/>
          </p:nvSpPr>
          <p:spPr bwMode="auto">
            <a:xfrm>
              <a:off x="276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60</a:t>
              </a:r>
            </a:p>
          </p:txBody>
        </p:sp>
        <p:sp>
          <p:nvSpPr>
            <p:cNvPr id="72723" name="Rectangle 12">
              <a:extLst>
                <a:ext uri="{FF2B5EF4-FFF2-40B4-BE49-F238E27FC236}">
                  <a16:creationId xmlns:a16="http://schemas.microsoft.com/office/drawing/2014/main" id="{87E58D63-F1AD-1444-B886-17F299355488}"/>
                </a:ext>
              </a:extLst>
            </p:cNvPr>
            <p:cNvSpPr>
              <a:spLocks noChangeArrowheads="1"/>
            </p:cNvSpPr>
            <p:nvPr/>
          </p:nvSpPr>
          <p:spPr bwMode="auto">
            <a:xfrm>
              <a:off x="3300" y="3695"/>
              <a:ext cx="7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80 = (</a:t>
              </a:r>
              <a:r>
                <a:rPr lang="en-US" altLang="en-US" sz="1800" i="1">
                  <a:solidFill>
                    <a:schemeClr val="tx1"/>
                  </a:solidFill>
                  <a:latin typeface="Century Gothic" panose="020B0502020202020204" pitchFamily="34" charset="0"/>
                </a:rPr>
                <a:t>I/P</a:t>
              </a:r>
              <a:r>
                <a:rPr lang="en-US" altLang="en-US" sz="1800" i="1" baseline="-25000">
                  <a:solidFill>
                    <a:schemeClr val="tx1"/>
                  </a:solidFill>
                  <a:latin typeface="Century Gothic" panose="020B0502020202020204" pitchFamily="34" charset="0"/>
                </a:rPr>
                <a:t>F</a:t>
              </a:r>
              <a:r>
                <a:rPr lang="en-US" altLang="en-US" sz="1800">
                  <a:solidFill>
                    <a:schemeClr val="tx1"/>
                  </a:solidFill>
                  <a:latin typeface="Century Gothic" panose="020B0502020202020204" pitchFamily="34" charset="0"/>
                </a:rPr>
                <a:t>)</a:t>
              </a:r>
            </a:p>
          </p:txBody>
        </p:sp>
        <p:sp>
          <p:nvSpPr>
            <p:cNvPr id="72724" name="Rectangle 13">
              <a:extLst>
                <a:ext uri="{FF2B5EF4-FFF2-40B4-BE49-F238E27FC236}">
                  <a16:creationId xmlns:a16="http://schemas.microsoft.com/office/drawing/2014/main" id="{C49591A7-7B0A-1A42-A6FD-07697BEFADCE}"/>
                </a:ext>
              </a:extLst>
            </p:cNvPr>
            <p:cNvSpPr>
              <a:spLocks noChangeArrowheads="1"/>
            </p:cNvSpPr>
            <p:nvPr/>
          </p:nvSpPr>
          <p:spPr bwMode="auto">
            <a:xfrm>
              <a:off x="168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20</a:t>
              </a:r>
            </a:p>
          </p:txBody>
        </p:sp>
        <p:sp>
          <p:nvSpPr>
            <p:cNvPr id="72725" name="Rectangle 14">
              <a:extLst>
                <a:ext uri="{FF2B5EF4-FFF2-40B4-BE49-F238E27FC236}">
                  <a16:creationId xmlns:a16="http://schemas.microsoft.com/office/drawing/2014/main" id="{047C70EB-3CF4-244C-8333-F9D91B0582BB}"/>
                </a:ext>
              </a:extLst>
            </p:cNvPr>
            <p:cNvSpPr>
              <a:spLocks noChangeArrowheads="1"/>
            </p:cNvSpPr>
            <p:nvPr/>
          </p:nvSpPr>
          <p:spPr bwMode="auto">
            <a:xfrm>
              <a:off x="1092" y="312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10</a:t>
              </a:r>
            </a:p>
          </p:txBody>
        </p:sp>
        <p:sp>
          <p:nvSpPr>
            <p:cNvPr id="72726" name="Rectangle 15">
              <a:extLst>
                <a:ext uri="{FF2B5EF4-FFF2-40B4-BE49-F238E27FC236}">
                  <a16:creationId xmlns:a16="http://schemas.microsoft.com/office/drawing/2014/main" id="{B8DD81AC-D513-6E45-B80E-C09E780F7C11}"/>
                </a:ext>
              </a:extLst>
            </p:cNvPr>
            <p:cNvSpPr>
              <a:spLocks noChangeArrowheads="1"/>
            </p:cNvSpPr>
            <p:nvPr/>
          </p:nvSpPr>
          <p:spPr bwMode="auto">
            <a:xfrm>
              <a:off x="1092" y="255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20</a:t>
              </a:r>
            </a:p>
          </p:txBody>
        </p:sp>
        <p:sp>
          <p:nvSpPr>
            <p:cNvPr id="72727" name="Rectangle 16">
              <a:extLst>
                <a:ext uri="{FF2B5EF4-FFF2-40B4-BE49-F238E27FC236}">
                  <a16:creationId xmlns:a16="http://schemas.microsoft.com/office/drawing/2014/main" id="{529F68F2-5B80-C047-B679-7D4413F03F93}"/>
                </a:ext>
              </a:extLst>
            </p:cNvPr>
            <p:cNvSpPr>
              <a:spLocks noChangeArrowheads="1"/>
            </p:cNvSpPr>
            <p:nvPr/>
          </p:nvSpPr>
          <p:spPr bwMode="auto">
            <a:xfrm>
              <a:off x="1092" y="1983"/>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30</a:t>
              </a:r>
            </a:p>
          </p:txBody>
        </p:sp>
        <p:sp>
          <p:nvSpPr>
            <p:cNvPr id="72728" name="Rectangle 17">
              <a:extLst>
                <a:ext uri="{FF2B5EF4-FFF2-40B4-BE49-F238E27FC236}">
                  <a16:creationId xmlns:a16="http://schemas.microsoft.com/office/drawing/2014/main" id="{E1D45AAB-CBBA-214E-9E6A-D9C2D291D183}"/>
                </a:ext>
              </a:extLst>
            </p:cNvPr>
            <p:cNvSpPr>
              <a:spLocks noChangeArrowheads="1"/>
            </p:cNvSpPr>
            <p:nvPr/>
          </p:nvSpPr>
          <p:spPr bwMode="auto">
            <a:xfrm>
              <a:off x="1188" y="3695"/>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0</a:t>
              </a:r>
            </a:p>
          </p:txBody>
        </p:sp>
        <p:sp>
          <p:nvSpPr>
            <p:cNvPr id="72729" name="Rectangle 36">
              <a:extLst>
                <a:ext uri="{FF2B5EF4-FFF2-40B4-BE49-F238E27FC236}">
                  <a16:creationId xmlns:a16="http://schemas.microsoft.com/office/drawing/2014/main" id="{9BFB67E0-879F-2B48-A761-408F1F42C9B5}"/>
                </a:ext>
              </a:extLst>
            </p:cNvPr>
            <p:cNvSpPr>
              <a:spLocks noChangeArrowheads="1"/>
            </p:cNvSpPr>
            <p:nvPr/>
          </p:nvSpPr>
          <p:spPr bwMode="auto">
            <a:xfrm>
              <a:off x="348" y="1111"/>
              <a:ext cx="9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800">
                  <a:solidFill>
                    <a:schemeClr val="tx1"/>
                  </a:solidFill>
                  <a:latin typeface="Century Gothic" panose="020B0502020202020204" pitchFamily="34" charset="0"/>
                </a:rPr>
                <a:t>Clothing (Y)</a:t>
              </a:r>
              <a:endParaRPr lang="en-US" altLang="en-US" sz="1600">
                <a:solidFill>
                  <a:schemeClr val="tx1"/>
                </a:solidFill>
                <a:latin typeface="Century Gothic" panose="020B0502020202020204" pitchFamily="34" charset="0"/>
              </a:endParaRPr>
            </a:p>
          </p:txBody>
        </p:sp>
      </p:grpSp>
      <p:sp>
        <p:nvSpPr>
          <p:cNvPr id="38" name="Rectangle 37">
            <a:extLst>
              <a:ext uri="{FF2B5EF4-FFF2-40B4-BE49-F238E27FC236}">
                <a16:creationId xmlns:a16="http://schemas.microsoft.com/office/drawing/2014/main" id="{6A4B2A99-FBDF-F74F-9C73-0F05D0E4DCF3}"/>
              </a:ext>
            </a:extLst>
          </p:cNvPr>
          <p:cNvSpPr/>
          <p:nvPr/>
        </p:nvSpPr>
        <p:spPr>
          <a:xfrm>
            <a:off x="5525580" y="2728854"/>
            <a:ext cx="4572000" cy="2862322"/>
          </a:xfrm>
          <a:prstGeom prst="rect">
            <a:avLst/>
          </a:prstGeom>
        </p:spPr>
        <p:txBody>
          <a:bodyPr>
            <a:spAutoFit/>
          </a:bodyPr>
          <a:lstStyle/>
          <a:p>
            <a:pPr>
              <a:lnSpc>
                <a:spcPct val="90000"/>
              </a:lnSpc>
              <a:defRPr/>
            </a:pPr>
            <a:r>
              <a:rPr lang="en-US" sz="2000" dirty="0">
                <a:latin typeface="+mj-lt"/>
              </a:rPr>
              <a:t>If the consumer spends I on only C, then she can consume I/P</a:t>
            </a:r>
            <a:r>
              <a:rPr lang="en-US" sz="2000" baseline="-25000" dirty="0">
                <a:latin typeface="+mj-lt"/>
              </a:rPr>
              <a:t>C</a:t>
            </a:r>
            <a:r>
              <a:rPr lang="en-US" sz="2000" dirty="0">
                <a:latin typeface="+mj-lt"/>
              </a:rPr>
              <a:t> = 80/2 = 40 units of C (point A)</a:t>
            </a:r>
          </a:p>
          <a:p>
            <a:pPr>
              <a:lnSpc>
                <a:spcPct val="90000"/>
              </a:lnSpc>
              <a:defRPr/>
            </a:pPr>
            <a:endParaRPr lang="en-US" sz="2000" dirty="0">
              <a:latin typeface="+mj-lt"/>
            </a:endParaRPr>
          </a:p>
          <a:p>
            <a:pPr>
              <a:lnSpc>
                <a:spcPct val="90000"/>
              </a:lnSpc>
              <a:defRPr/>
            </a:pPr>
            <a:r>
              <a:rPr lang="en-US" sz="2000" dirty="0"/>
              <a:t>If the consumer spends I on only F, then she can consume I/P</a:t>
            </a:r>
            <a:r>
              <a:rPr lang="en-US" sz="2000" baseline="-25000" dirty="0"/>
              <a:t>F</a:t>
            </a:r>
            <a:r>
              <a:rPr lang="en-US" sz="2000" dirty="0"/>
              <a:t> = 80/1 = 80 units of F (point G)</a:t>
            </a:r>
          </a:p>
          <a:p>
            <a:pPr>
              <a:lnSpc>
                <a:spcPct val="90000"/>
              </a:lnSpc>
              <a:defRPr/>
            </a:pPr>
            <a:endParaRPr lang="en-US" sz="2000" dirty="0"/>
          </a:p>
          <a:p>
            <a:pPr>
              <a:lnSpc>
                <a:spcPct val="90000"/>
              </a:lnSpc>
              <a:defRPr/>
            </a:pPr>
            <a:r>
              <a:rPr lang="en-US" sz="2000" dirty="0"/>
              <a:t>Between A and G, many other linear combinations of C and F are feasible</a:t>
            </a:r>
          </a:p>
        </p:txBody>
      </p:sp>
      <p:sp>
        <p:nvSpPr>
          <p:cNvPr id="37" name="Slide Number Placeholder 3">
            <a:extLst>
              <a:ext uri="{FF2B5EF4-FFF2-40B4-BE49-F238E27FC236}">
                <a16:creationId xmlns:a16="http://schemas.microsoft.com/office/drawing/2014/main" id="{D58B750F-C2E7-9745-8DAB-F919744DAE02}"/>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US" sz="36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603891B5-1E89-A121-CFD5-AE20F1BAD7FA}"/>
              </a:ext>
            </a:extLst>
          </p:cNvPr>
          <p:cNvSpPr>
            <a:spLocks noChangeArrowheads="1"/>
          </p:cNvSpPr>
          <p:nvPr/>
        </p:nvSpPr>
        <p:spPr bwMode="auto">
          <a:xfrm>
            <a:off x="5050709" y="2244727"/>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900" b="1">
                <a:solidFill>
                  <a:srgbClr val="8D7DFF"/>
                </a:solidFill>
                <a:latin typeface="Verdana" panose="020B0604030504040204" pitchFamily="34" charset="0"/>
              </a:defRPr>
            </a:lvl1pPr>
            <a:lvl2pPr>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lvl="1"/>
            <a:r>
              <a:rPr lang="en-US" altLang="en-US" sz="1600" dirty="0">
                <a:solidFill>
                  <a:schemeClr val="tx1"/>
                </a:solidFill>
              </a:rPr>
              <a:t>P</a:t>
            </a:r>
            <a:r>
              <a:rPr lang="en-US" altLang="en-US" sz="1600" baseline="-25000" dirty="0">
                <a:solidFill>
                  <a:schemeClr val="tx1"/>
                </a:solidFill>
              </a:rPr>
              <a:t>F</a:t>
            </a:r>
            <a:r>
              <a:rPr lang="en-US" altLang="en-US" sz="1600" dirty="0">
                <a:solidFill>
                  <a:schemeClr val="tx1"/>
                </a:solidFill>
              </a:rPr>
              <a:t> = $1, P</a:t>
            </a:r>
            <a:r>
              <a:rPr lang="en-US" altLang="en-US" sz="1600" baseline="-25000" dirty="0">
                <a:solidFill>
                  <a:schemeClr val="tx1"/>
                </a:solidFill>
              </a:rPr>
              <a:t>C</a:t>
            </a:r>
            <a:r>
              <a:rPr lang="en-US" altLang="en-US" sz="1600" dirty="0">
                <a:solidFill>
                  <a:schemeClr val="tx1"/>
                </a:solidFill>
              </a:rPr>
              <a:t> = $2, I = 80</a:t>
            </a:r>
          </a:p>
        </p:txBody>
      </p:sp>
    </p:spTree>
    <p:extLst>
      <p:ext uri="{BB962C8B-B14F-4D97-AF65-F5344CB8AC3E}">
        <p14:creationId xmlns:p14="http://schemas.microsoft.com/office/powerpoint/2010/main" val="426793143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Right)">
                                      <p:cBhvr>
                                        <p:cTn id="11" dur="10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nodeType="clickEffect">
                                  <p:stCondLst>
                                    <p:cond delay="0"/>
                                  </p:stCondLst>
                                  <p:childTnLst>
                                    <p:set>
                                      <p:cBhvr>
                                        <p:cTn id="15" dur="1" fill="hold">
                                          <p:stCondLst>
                                            <p:cond delay="0"/>
                                          </p:stCondLst>
                                        </p:cTn>
                                        <p:tgtEl>
                                          <p:spTgt spid="184338"/>
                                        </p:tgtEl>
                                        <p:attrNameLst>
                                          <p:attrName>style.visibility</p:attrName>
                                        </p:attrNameLst>
                                      </p:cBhvr>
                                      <p:to>
                                        <p:strVal val="visible"/>
                                      </p:to>
                                    </p:set>
                                    <p:animEffect transition="in" filter="strips(downRight)">
                                      <p:cBhvr>
                                        <p:cTn id="16" dur="1000"/>
                                        <p:tgtEl>
                                          <p:spTgt spid="1843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blinds(horizontal)">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52">
            <a:extLst>
              <a:ext uri="{FF2B5EF4-FFF2-40B4-BE49-F238E27FC236}">
                <a16:creationId xmlns:a16="http://schemas.microsoft.com/office/drawing/2014/main" id="{26D4EE24-35A8-3345-AF76-0D45B89C492A}"/>
              </a:ext>
            </a:extLst>
          </p:cNvPr>
          <p:cNvSpPr>
            <a:spLocks noGrp="1" noChangeArrowheads="1"/>
          </p:cNvSpPr>
          <p:nvPr>
            <p:ph type="title"/>
          </p:nvPr>
        </p:nvSpPr>
        <p:spPr/>
        <p:txBody>
          <a:bodyPr/>
          <a:lstStyle/>
          <a:p>
            <a:pPr eaLnBrk="1" hangingPunct="1"/>
            <a:r>
              <a:rPr lang="en-US" altLang="en-US" dirty="0"/>
              <a:t>The Budget Line - slope</a:t>
            </a:r>
          </a:p>
        </p:txBody>
      </p:sp>
      <p:sp>
        <p:nvSpPr>
          <p:cNvPr id="184338" name="Line 18">
            <a:extLst>
              <a:ext uri="{FF2B5EF4-FFF2-40B4-BE49-F238E27FC236}">
                <a16:creationId xmlns:a16="http://schemas.microsoft.com/office/drawing/2014/main" id="{94A40794-A80F-BC46-B294-9D11DA2D5B09}"/>
              </a:ext>
            </a:extLst>
          </p:cNvPr>
          <p:cNvSpPr>
            <a:spLocks noChangeShapeType="1"/>
          </p:cNvSpPr>
          <p:nvPr/>
        </p:nvSpPr>
        <p:spPr bwMode="auto">
          <a:xfrm>
            <a:off x="2342434" y="2836863"/>
            <a:ext cx="3048000" cy="3367088"/>
          </a:xfrm>
          <a:prstGeom prst="line">
            <a:avLst/>
          </a:prstGeom>
          <a:noFill/>
          <a:ln w="50800">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51">
            <a:extLst>
              <a:ext uri="{FF2B5EF4-FFF2-40B4-BE49-F238E27FC236}">
                <a16:creationId xmlns:a16="http://schemas.microsoft.com/office/drawing/2014/main" id="{A57B6C75-9B12-4646-8D6D-46AD28D4D311}"/>
              </a:ext>
            </a:extLst>
          </p:cNvPr>
          <p:cNvGrpSpPr>
            <a:grpSpLocks/>
          </p:cNvGrpSpPr>
          <p:nvPr/>
        </p:nvGrpSpPr>
        <p:grpSpPr bwMode="auto">
          <a:xfrm>
            <a:off x="2742484" y="3848102"/>
            <a:ext cx="1174750" cy="1247775"/>
            <a:chOff x="1647" y="2163"/>
            <a:chExt cx="740" cy="786"/>
          </a:xfrm>
        </p:grpSpPr>
        <p:sp>
          <p:nvSpPr>
            <p:cNvPr id="72740" name="Line 32">
              <a:extLst>
                <a:ext uri="{FF2B5EF4-FFF2-40B4-BE49-F238E27FC236}">
                  <a16:creationId xmlns:a16="http://schemas.microsoft.com/office/drawing/2014/main" id="{D8460F41-2BC9-D94D-9931-F6B3567B11FE}"/>
                </a:ext>
              </a:extLst>
            </p:cNvPr>
            <p:cNvSpPr>
              <a:spLocks noChangeShapeType="1"/>
            </p:cNvSpPr>
            <p:nvPr/>
          </p:nvSpPr>
          <p:spPr bwMode="auto">
            <a:xfrm>
              <a:off x="1939" y="2163"/>
              <a:ext cx="0" cy="46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41" name="Line 33">
              <a:extLst>
                <a:ext uri="{FF2B5EF4-FFF2-40B4-BE49-F238E27FC236}">
                  <a16:creationId xmlns:a16="http://schemas.microsoft.com/office/drawing/2014/main" id="{5A615540-3D15-9849-858F-A2ADD8DB9E37}"/>
                </a:ext>
              </a:extLst>
            </p:cNvPr>
            <p:cNvSpPr>
              <a:spLocks noChangeShapeType="1"/>
            </p:cNvSpPr>
            <p:nvPr/>
          </p:nvSpPr>
          <p:spPr bwMode="auto">
            <a:xfrm>
              <a:off x="1975" y="2655"/>
              <a:ext cx="412"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42" name="Rectangle 34">
              <a:extLst>
                <a:ext uri="{FF2B5EF4-FFF2-40B4-BE49-F238E27FC236}">
                  <a16:creationId xmlns:a16="http://schemas.microsoft.com/office/drawing/2014/main" id="{D32AF3D2-C993-9145-B972-D28B2190D72A}"/>
                </a:ext>
              </a:extLst>
            </p:cNvPr>
            <p:cNvSpPr>
              <a:spLocks noChangeArrowheads="1"/>
            </p:cNvSpPr>
            <p:nvPr/>
          </p:nvSpPr>
          <p:spPr bwMode="auto">
            <a:xfrm>
              <a:off x="1647" y="2267"/>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10</a:t>
              </a:r>
            </a:p>
          </p:txBody>
        </p:sp>
        <p:sp>
          <p:nvSpPr>
            <p:cNvPr id="72743" name="Rectangle 35">
              <a:extLst>
                <a:ext uri="{FF2B5EF4-FFF2-40B4-BE49-F238E27FC236}">
                  <a16:creationId xmlns:a16="http://schemas.microsoft.com/office/drawing/2014/main" id="{2AEB7772-8D06-6C40-B6C4-F4812537B39F}"/>
                </a:ext>
              </a:extLst>
            </p:cNvPr>
            <p:cNvSpPr>
              <a:spLocks noChangeArrowheads="1"/>
            </p:cNvSpPr>
            <p:nvPr/>
          </p:nvSpPr>
          <p:spPr bwMode="auto">
            <a:xfrm>
              <a:off x="2031" y="2699"/>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20</a:t>
              </a:r>
            </a:p>
          </p:txBody>
        </p:sp>
      </p:grpSp>
      <p:grpSp>
        <p:nvGrpSpPr>
          <p:cNvPr id="3" name="Group 41">
            <a:extLst>
              <a:ext uri="{FF2B5EF4-FFF2-40B4-BE49-F238E27FC236}">
                <a16:creationId xmlns:a16="http://schemas.microsoft.com/office/drawing/2014/main" id="{59FA1347-33D0-6548-9EB7-F7572FF98179}"/>
              </a:ext>
            </a:extLst>
          </p:cNvPr>
          <p:cNvGrpSpPr>
            <a:grpSpLocks/>
          </p:cNvGrpSpPr>
          <p:nvPr/>
        </p:nvGrpSpPr>
        <p:grpSpPr bwMode="auto">
          <a:xfrm>
            <a:off x="2274172" y="2503488"/>
            <a:ext cx="3590925" cy="3773488"/>
            <a:chOff x="1344" y="1415"/>
            <a:chExt cx="2262" cy="2377"/>
          </a:xfrm>
        </p:grpSpPr>
        <p:sp>
          <p:nvSpPr>
            <p:cNvPr id="72730" name="Oval 19">
              <a:extLst>
                <a:ext uri="{FF2B5EF4-FFF2-40B4-BE49-F238E27FC236}">
                  <a16:creationId xmlns:a16="http://schemas.microsoft.com/office/drawing/2014/main" id="{29640484-F207-694D-A202-FDC3BEA53AC0}"/>
                </a:ext>
              </a:extLst>
            </p:cNvPr>
            <p:cNvSpPr>
              <a:spLocks noChangeArrowheads="1"/>
            </p:cNvSpPr>
            <p:nvPr/>
          </p:nvSpPr>
          <p:spPr bwMode="auto">
            <a:xfrm>
              <a:off x="1344" y="158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1" name="Oval 20">
              <a:extLst>
                <a:ext uri="{FF2B5EF4-FFF2-40B4-BE49-F238E27FC236}">
                  <a16:creationId xmlns:a16="http://schemas.microsoft.com/office/drawing/2014/main" id="{F0C0223A-1CF3-6F49-93A2-7B390B3CD690}"/>
                </a:ext>
              </a:extLst>
            </p:cNvPr>
            <p:cNvSpPr>
              <a:spLocks noChangeArrowheads="1"/>
            </p:cNvSpPr>
            <p:nvPr/>
          </p:nvSpPr>
          <p:spPr bwMode="auto">
            <a:xfrm>
              <a:off x="1872" y="2160"/>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2" name="Oval 21">
              <a:extLst>
                <a:ext uri="{FF2B5EF4-FFF2-40B4-BE49-F238E27FC236}">
                  <a16:creationId xmlns:a16="http://schemas.microsoft.com/office/drawing/2014/main" id="{DBC5477C-C118-A945-82AE-0F685F8222F9}"/>
                </a:ext>
              </a:extLst>
            </p:cNvPr>
            <p:cNvSpPr>
              <a:spLocks noChangeArrowheads="1"/>
            </p:cNvSpPr>
            <p:nvPr/>
          </p:nvSpPr>
          <p:spPr bwMode="auto">
            <a:xfrm>
              <a:off x="2352" y="2688"/>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3" name="Oval 22">
              <a:extLst>
                <a:ext uri="{FF2B5EF4-FFF2-40B4-BE49-F238E27FC236}">
                  <a16:creationId xmlns:a16="http://schemas.microsoft.com/office/drawing/2014/main" id="{133AF5C0-C47E-8648-87AD-65402AE80850}"/>
                </a:ext>
              </a:extLst>
            </p:cNvPr>
            <p:cNvSpPr>
              <a:spLocks noChangeArrowheads="1"/>
            </p:cNvSpPr>
            <p:nvPr/>
          </p:nvSpPr>
          <p:spPr bwMode="auto">
            <a:xfrm>
              <a:off x="2880" y="3264"/>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4" name="Oval 23">
              <a:extLst>
                <a:ext uri="{FF2B5EF4-FFF2-40B4-BE49-F238E27FC236}">
                  <a16:creationId xmlns:a16="http://schemas.microsoft.com/office/drawing/2014/main" id="{DC267FC5-C8A2-8247-8101-322E0F437A4E}"/>
                </a:ext>
              </a:extLst>
            </p:cNvPr>
            <p:cNvSpPr>
              <a:spLocks noChangeArrowheads="1"/>
            </p:cNvSpPr>
            <p:nvPr/>
          </p:nvSpPr>
          <p:spPr bwMode="auto">
            <a:xfrm>
              <a:off x="3264" y="3696"/>
              <a:ext cx="96" cy="9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72735" name="Rectangle 24">
              <a:extLst>
                <a:ext uri="{FF2B5EF4-FFF2-40B4-BE49-F238E27FC236}">
                  <a16:creationId xmlns:a16="http://schemas.microsoft.com/office/drawing/2014/main" id="{A29F7A13-EF8E-344C-BABC-F0B302C60E11}"/>
                </a:ext>
              </a:extLst>
            </p:cNvPr>
            <p:cNvSpPr>
              <a:spLocks noChangeArrowheads="1"/>
            </p:cNvSpPr>
            <p:nvPr/>
          </p:nvSpPr>
          <p:spPr bwMode="auto">
            <a:xfrm>
              <a:off x="1475" y="1415"/>
              <a:ext cx="2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A</a:t>
              </a:r>
            </a:p>
          </p:txBody>
        </p:sp>
        <p:sp>
          <p:nvSpPr>
            <p:cNvPr id="72736" name="Rectangle 25">
              <a:extLst>
                <a:ext uri="{FF2B5EF4-FFF2-40B4-BE49-F238E27FC236}">
                  <a16:creationId xmlns:a16="http://schemas.microsoft.com/office/drawing/2014/main" id="{FBF84B59-B1F4-3646-B5F8-643734C1B8D1}"/>
                </a:ext>
              </a:extLst>
            </p:cNvPr>
            <p:cNvSpPr>
              <a:spLocks noChangeArrowheads="1"/>
            </p:cNvSpPr>
            <p:nvPr/>
          </p:nvSpPr>
          <p:spPr bwMode="auto">
            <a:xfrm>
              <a:off x="1916" y="191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B</a:t>
              </a:r>
            </a:p>
          </p:txBody>
        </p:sp>
        <p:sp>
          <p:nvSpPr>
            <p:cNvPr id="72737" name="Rectangle 26">
              <a:extLst>
                <a:ext uri="{FF2B5EF4-FFF2-40B4-BE49-F238E27FC236}">
                  <a16:creationId xmlns:a16="http://schemas.microsoft.com/office/drawing/2014/main" id="{69D7EF4A-076B-4D49-B508-4CEC3B4A8E93}"/>
                </a:ext>
              </a:extLst>
            </p:cNvPr>
            <p:cNvSpPr>
              <a:spLocks noChangeArrowheads="1"/>
            </p:cNvSpPr>
            <p:nvPr/>
          </p:nvSpPr>
          <p:spPr bwMode="auto">
            <a:xfrm>
              <a:off x="2396" y="2444"/>
              <a:ext cx="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D</a:t>
              </a:r>
            </a:p>
          </p:txBody>
        </p:sp>
        <p:sp>
          <p:nvSpPr>
            <p:cNvPr id="72738" name="Rectangle 27">
              <a:extLst>
                <a:ext uri="{FF2B5EF4-FFF2-40B4-BE49-F238E27FC236}">
                  <a16:creationId xmlns:a16="http://schemas.microsoft.com/office/drawing/2014/main" id="{3C322DBF-8208-7E4E-A033-ECA66F59AB55}"/>
                </a:ext>
              </a:extLst>
            </p:cNvPr>
            <p:cNvSpPr>
              <a:spLocks noChangeArrowheads="1"/>
            </p:cNvSpPr>
            <p:nvPr/>
          </p:nvSpPr>
          <p:spPr bwMode="auto">
            <a:xfrm>
              <a:off x="2924" y="3020"/>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E</a:t>
              </a:r>
            </a:p>
          </p:txBody>
        </p:sp>
        <p:sp>
          <p:nvSpPr>
            <p:cNvPr id="72739" name="Rectangle 28">
              <a:extLst>
                <a:ext uri="{FF2B5EF4-FFF2-40B4-BE49-F238E27FC236}">
                  <a16:creationId xmlns:a16="http://schemas.microsoft.com/office/drawing/2014/main" id="{BD926CA8-6044-8949-805D-AE73C7B41827}"/>
                </a:ext>
              </a:extLst>
            </p:cNvPr>
            <p:cNvSpPr>
              <a:spLocks noChangeArrowheads="1"/>
            </p:cNvSpPr>
            <p:nvPr/>
          </p:nvSpPr>
          <p:spPr bwMode="auto">
            <a:xfrm>
              <a:off x="3356" y="3500"/>
              <a:ext cx="2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i="1">
                  <a:solidFill>
                    <a:schemeClr val="tx1"/>
                  </a:solidFill>
                  <a:latin typeface="Century Gothic" panose="020B0502020202020204" pitchFamily="34" charset="0"/>
                </a:rPr>
                <a:t>G</a:t>
              </a:r>
            </a:p>
          </p:txBody>
        </p:sp>
      </p:grpSp>
      <p:grpSp>
        <p:nvGrpSpPr>
          <p:cNvPr id="4" name="Group 50">
            <a:extLst>
              <a:ext uri="{FF2B5EF4-FFF2-40B4-BE49-F238E27FC236}">
                <a16:creationId xmlns:a16="http://schemas.microsoft.com/office/drawing/2014/main" id="{ADD26688-4A09-D44B-A7CB-A777F476F386}"/>
              </a:ext>
            </a:extLst>
          </p:cNvPr>
          <p:cNvGrpSpPr>
            <a:grpSpLocks/>
          </p:cNvGrpSpPr>
          <p:nvPr/>
        </p:nvGrpSpPr>
        <p:grpSpPr bwMode="auto">
          <a:xfrm>
            <a:off x="680321" y="2178051"/>
            <a:ext cx="7156450" cy="4468812"/>
            <a:chOff x="348" y="1111"/>
            <a:chExt cx="4508" cy="2815"/>
          </a:xfrm>
        </p:grpSpPr>
        <p:sp>
          <p:nvSpPr>
            <p:cNvPr id="72717" name="Rectangle 37">
              <a:extLst>
                <a:ext uri="{FF2B5EF4-FFF2-40B4-BE49-F238E27FC236}">
                  <a16:creationId xmlns:a16="http://schemas.microsoft.com/office/drawing/2014/main" id="{ACF75657-70CF-F942-A0AA-C33FA6B732FA}"/>
                </a:ext>
              </a:extLst>
            </p:cNvPr>
            <p:cNvSpPr>
              <a:spLocks noChangeArrowheads="1"/>
            </p:cNvSpPr>
            <p:nvPr/>
          </p:nvSpPr>
          <p:spPr bwMode="auto">
            <a:xfrm>
              <a:off x="503" y="1413"/>
              <a:ext cx="9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2000">
                  <a:solidFill>
                    <a:schemeClr val="tx1"/>
                  </a:solidFill>
                  <a:latin typeface="Century Gothic" panose="020B0502020202020204" pitchFamily="34" charset="0"/>
                </a:rPr>
                <a:t>(</a:t>
              </a:r>
              <a:r>
                <a:rPr lang="en-US" altLang="en-US" sz="2000" i="1">
                  <a:solidFill>
                    <a:schemeClr val="tx1"/>
                  </a:solidFill>
                  <a:latin typeface="Century Gothic" panose="020B0502020202020204" pitchFamily="34" charset="0"/>
                </a:rPr>
                <a:t>I/P</a:t>
              </a:r>
              <a:r>
                <a:rPr lang="en-US" altLang="en-US" sz="2000" i="1" baseline="-25000">
                  <a:solidFill>
                    <a:schemeClr val="tx1"/>
                  </a:solidFill>
                  <a:latin typeface="Century Gothic" panose="020B0502020202020204" pitchFamily="34" charset="0"/>
                </a:rPr>
                <a:t>C</a:t>
              </a:r>
              <a:r>
                <a:rPr lang="en-US" altLang="en-US" sz="2000">
                  <a:solidFill>
                    <a:schemeClr val="tx1"/>
                  </a:solidFill>
                  <a:latin typeface="Century Gothic" panose="020B0502020202020204" pitchFamily="34" charset="0"/>
                </a:rPr>
                <a:t>) = 40</a:t>
              </a:r>
            </a:p>
          </p:txBody>
        </p:sp>
        <p:sp>
          <p:nvSpPr>
            <p:cNvPr id="72718" name="Line 7">
              <a:extLst>
                <a:ext uri="{FF2B5EF4-FFF2-40B4-BE49-F238E27FC236}">
                  <a16:creationId xmlns:a16="http://schemas.microsoft.com/office/drawing/2014/main" id="{7379DAEE-6E10-0B49-91D4-C11FE49E0738}"/>
                </a:ext>
              </a:extLst>
            </p:cNvPr>
            <p:cNvSpPr>
              <a:spLocks noChangeShapeType="1"/>
            </p:cNvSpPr>
            <p:nvPr/>
          </p:nvSpPr>
          <p:spPr bwMode="auto">
            <a:xfrm>
              <a:off x="1374" y="1192"/>
              <a:ext cx="9" cy="2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9" name="Line 8">
              <a:extLst>
                <a:ext uri="{FF2B5EF4-FFF2-40B4-BE49-F238E27FC236}">
                  <a16:creationId xmlns:a16="http://schemas.microsoft.com/office/drawing/2014/main" id="{E2F40D6A-6788-874C-A461-1E9BD27E5BBC}"/>
                </a:ext>
              </a:extLst>
            </p:cNvPr>
            <p:cNvSpPr>
              <a:spLocks noChangeShapeType="1"/>
            </p:cNvSpPr>
            <p:nvPr/>
          </p:nvSpPr>
          <p:spPr bwMode="auto">
            <a:xfrm>
              <a:off x="1392" y="3676"/>
              <a:ext cx="26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0" name="Rectangle 9">
              <a:extLst>
                <a:ext uri="{FF2B5EF4-FFF2-40B4-BE49-F238E27FC236}">
                  <a16:creationId xmlns:a16="http://schemas.microsoft.com/office/drawing/2014/main" id="{BFC044D8-9050-744A-B672-6A3C67811B8A}"/>
                </a:ext>
              </a:extLst>
            </p:cNvPr>
            <p:cNvSpPr>
              <a:spLocks noChangeArrowheads="1"/>
            </p:cNvSpPr>
            <p:nvPr/>
          </p:nvSpPr>
          <p:spPr bwMode="auto">
            <a:xfrm>
              <a:off x="4139" y="3567"/>
              <a:ext cx="7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Food (X)</a:t>
              </a:r>
            </a:p>
          </p:txBody>
        </p:sp>
        <p:sp>
          <p:nvSpPr>
            <p:cNvPr id="72721" name="Rectangle 10">
              <a:extLst>
                <a:ext uri="{FF2B5EF4-FFF2-40B4-BE49-F238E27FC236}">
                  <a16:creationId xmlns:a16="http://schemas.microsoft.com/office/drawing/2014/main" id="{0C52B8B4-EFA2-A44F-9107-40601EF06E2B}"/>
                </a:ext>
              </a:extLst>
            </p:cNvPr>
            <p:cNvSpPr>
              <a:spLocks noChangeArrowheads="1"/>
            </p:cNvSpPr>
            <p:nvPr/>
          </p:nvSpPr>
          <p:spPr bwMode="auto">
            <a:xfrm>
              <a:off x="222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40</a:t>
              </a:r>
            </a:p>
          </p:txBody>
        </p:sp>
        <p:sp>
          <p:nvSpPr>
            <p:cNvPr id="72722" name="Rectangle 11">
              <a:extLst>
                <a:ext uri="{FF2B5EF4-FFF2-40B4-BE49-F238E27FC236}">
                  <a16:creationId xmlns:a16="http://schemas.microsoft.com/office/drawing/2014/main" id="{B7F5F394-9E9F-7446-9B96-D1A1D700C0C4}"/>
                </a:ext>
              </a:extLst>
            </p:cNvPr>
            <p:cNvSpPr>
              <a:spLocks noChangeArrowheads="1"/>
            </p:cNvSpPr>
            <p:nvPr/>
          </p:nvSpPr>
          <p:spPr bwMode="auto">
            <a:xfrm>
              <a:off x="276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60</a:t>
              </a:r>
            </a:p>
          </p:txBody>
        </p:sp>
        <p:sp>
          <p:nvSpPr>
            <p:cNvPr id="72723" name="Rectangle 12">
              <a:extLst>
                <a:ext uri="{FF2B5EF4-FFF2-40B4-BE49-F238E27FC236}">
                  <a16:creationId xmlns:a16="http://schemas.microsoft.com/office/drawing/2014/main" id="{87E58D63-F1AD-1444-B886-17F299355488}"/>
                </a:ext>
              </a:extLst>
            </p:cNvPr>
            <p:cNvSpPr>
              <a:spLocks noChangeArrowheads="1"/>
            </p:cNvSpPr>
            <p:nvPr/>
          </p:nvSpPr>
          <p:spPr bwMode="auto">
            <a:xfrm>
              <a:off x="3300" y="3695"/>
              <a:ext cx="7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80 = (</a:t>
              </a:r>
              <a:r>
                <a:rPr lang="en-US" altLang="en-US" sz="1800" i="1">
                  <a:solidFill>
                    <a:schemeClr val="tx1"/>
                  </a:solidFill>
                  <a:latin typeface="Century Gothic" panose="020B0502020202020204" pitchFamily="34" charset="0"/>
                </a:rPr>
                <a:t>I/P</a:t>
              </a:r>
              <a:r>
                <a:rPr lang="en-US" altLang="en-US" sz="1800" i="1" baseline="-25000">
                  <a:solidFill>
                    <a:schemeClr val="tx1"/>
                  </a:solidFill>
                  <a:latin typeface="Century Gothic" panose="020B0502020202020204" pitchFamily="34" charset="0"/>
                </a:rPr>
                <a:t>F</a:t>
              </a:r>
              <a:r>
                <a:rPr lang="en-US" altLang="en-US" sz="1800">
                  <a:solidFill>
                    <a:schemeClr val="tx1"/>
                  </a:solidFill>
                  <a:latin typeface="Century Gothic" panose="020B0502020202020204" pitchFamily="34" charset="0"/>
                </a:rPr>
                <a:t>)</a:t>
              </a:r>
            </a:p>
          </p:txBody>
        </p:sp>
        <p:sp>
          <p:nvSpPr>
            <p:cNvPr id="72724" name="Rectangle 13">
              <a:extLst>
                <a:ext uri="{FF2B5EF4-FFF2-40B4-BE49-F238E27FC236}">
                  <a16:creationId xmlns:a16="http://schemas.microsoft.com/office/drawing/2014/main" id="{C49591A7-7B0A-1A42-A6FD-07697BEFADCE}"/>
                </a:ext>
              </a:extLst>
            </p:cNvPr>
            <p:cNvSpPr>
              <a:spLocks noChangeArrowheads="1"/>
            </p:cNvSpPr>
            <p:nvPr/>
          </p:nvSpPr>
          <p:spPr bwMode="auto">
            <a:xfrm>
              <a:off x="1680" y="3695"/>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20</a:t>
              </a:r>
            </a:p>
          </p:txBody>
        </p:sp>
        <p:sp>
          <p:nvSpPr>
            <p:cNvPr id="72725" name="Rectangle 14">
              <a:extLst>
                <a:ext uri="{FF2B5EF4-FFF2-40B4-BE49-F238E27FC236}">
                  <a16:creationId xmlns:a16="http://schemas.microsoft.com/office/drawing/2014/main" id="{047C70EB-3CF4-244C-8333-F9D91B0582BB}"/>
                </a:ext>
              </a:extLst>
            </p:cNvPr>
            <p:cNvSpPr>
              <a:spLocks noChangeArrowheads="1"/>
            </p:cNvSpPr>
            <p:nvPr/>
          </p:nvSpPr>
          <p:spPr bwMode="auto">
            <a:xfrm>
              <a:off x="1092" y="312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10</a:t>
              </a:r>
            </a:p>
          </p:txBody>
        </p:sp>
        <p:sp>
          <p:nvSpPr>
            <p:cNvPr id="72726" name="Rectangle 15">
              <a:extLst>
                <a:ext uri="{FF2B5EF4-FFF2-40B4-BE49-F238E27FC236}">
                  <a16:creationId xmlns:a16="http://schemas.microsoft.com/office/drawing/2014/main" id="{B8DD81AC-D513-6E45-B80E-C09E780F7C11}"/>
                </a:ext>
              </a:extLst>
            </p:cNvPr>
            <p:cNvSpPr>
              <a:spLocks noChangeArrowheads="1"/>
            </p:cNvSpPr>
            <p:nvPr/>
          </p:nvSpPr>
          <p:spPr bwMode="auto">
            <a:xfrm>
              <a:off x="1092" y="2554"/>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20</a:t>
              </a:r>
            </a:p>
          </p:txBody>
        </p:sp>
        <p:sp>
          <p:nvSpPr>
            <p:cNvPr id="72727" name="Rectangle 16">
              <a:extLst>
                <a:ext uri="{FF2B5EF4-FFF2-40B4-BE49-F238E27FC236}">
                  <a16:creationId xmlns:a16="http://schemas.microsoft.com/office/drawing/2014/main" id="{529F68F2-5B80-C047-B679-7D4413F03F93}"/>
                </a:ext>
              </a:extLst>
            </p:cNvPr>
            <p:cNvSpPr>
              <a:spLocks noChangeArrowheads="1"/>
            </p:cNvSpPr>
            <p:nvPr/>
          </p:nvSpPr>
          <p:spPr bwMode="auto">
            <a:xfrm>
              <a:off x="1092" y="1983"/>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30</a:t>
              </a:r>
            </a:p>
          </p:txBody>
        </p:sp>
        <p:sp>
          <p:nvSpPr>
            <p:cNvPr id="72728" name="Rectangle 17">
              <a:extLst>
                <a:ext uri="{FF2B5EF4-FFF2-40B4-BE49-F238E27FC236}">
                  <a16:creationId xmlns:a16="http://schemas.microsoft.com/office/drawing/2014/main" id="{E1D45AAB-CBBA-214E-9E6A-D9C2D291D183}"/>
                </a:ext>
              </a:extLst>
            </p:cNvPr>
            <p:cNvSpPr>
              <a:spLocks noChangeArrowheads="1"/>
            </p:cNvSpPr>
            <p:nvPr/>
          </p:nvSpPr>
          <p:spPr bwMode="auto">
            <a:xfrm>
              <a:off x="1188" y="3695"/>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0</a:t>
              </a:r>
            </a:p>
          </p:txBody>
        </p:sp>
        <p:sp>
          <p:nvSpPr>
            <p:cNvPr id="72729" name="Rectangle 36">
              <a:extLst>
                <a:ext uri="{FF2B5EF4-FFF2-40B4-BE49-F238E27FC236}">
                  <a16:creationId xmlns:a16="http://schemas.microsoft.com/office/drawing/2014/main" id="{9BFB67E0-879F-2B48-A761-408F1F42C9B5}"/>
                </a:ext>
              </a:extLst>
            </p:cNvPr>
            <p:cNvSpPr>
              <a:spLocks noChangeArrowheads="1"/>
            </p:cNvSpPr>
            <p:nvPr/>
          </p:nvSpPr>
          <p:spPr bwMode="auto">
            <a:xfrm>
              <a:off x="348" y="1111"/>
              <a:ext cx="9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800">
                  <a:solidFill>
                    <a:schemeClr val="tx1"/>
                  </a:solidFill>
                  <a:latin typeface="Century Gothic" panose="020B0502020202020204" pitchFamily="34" charset="0"/>
                </a:rPr>
                <a:t>Clothing (Y)</a:t>
              </a:r>
              <a:endParaRPr lang="en-US" altLang="en-US" sz="1600">
                <a:solidFill>
                  <a:schemeClr val="tx1"/>
                </a:solidFill>
                <a:latin typeface="Century Gothic" panose="020B0502020202020204" pitchFamily="34" charset="0"/>
              </a:endParaRPr>
            </a:p>
          </p:txBody>
        </p:sp>
      </p:grpSp>
      <p:sp>
        <p:nvSpPr>
          <p:cNvPr id="38" name="Rectangle 37">
            <a:extLst>
              <a:ext uri="{FF2B5EF4-FFF2-40B4-BE49-F238E27FC236}">
                <a16:creationId xmlns:a16="http://schemas.microsoft.com/office/drawing/2014/main" id="{6A4B2A99-FBDF-F74F-9C73-0F05D0E4DCF3}"/>
              </a:ext>
            </a:extLst>
          </p:cNvPr>
          <p:cNvSpPr/>
          <p:nvPr/>
        </p:nvSpPr>
        <p:spPr>
          <a:xfrm>
            <a:off x="5487251" y="2743102"/>
            <a:ext cx="4572000" cy="2308324"/>
          </a:xfrm>
          <a:prstGeom prst="rect">
            <a:avLst/>
          </a:prstGeom>
        </p:spPr>
        <p:txBody>
          <a:bodyPr>
            <a:spAutoFit/>
          </a:bodyPr>
          <a:lstStyle/>
          <a:p>
            <a:pPr>
              <a:lnSpc>
                <a:spcPct val="90000"/>
              </a:lnSpc>
              <a:defRPr/>
            </a:pPr>
            <a:r>
              <a:rPr lang="en-US" sz="2000" dirty="0">
                <a:latin typeface="+mj-lt"/>
              </a:rPr>
              <a:t>The slope of the budget line measures the relative cost of food and clothing.</a:t>
            </a:r>
          </a:p>
          <a:p>
            <a:pPr>
              <a:lnSpc>
                <a:spcPct val="90000"/>
              </a:lnSpc>
              <a:defRPr/>
            </a:pPr>
            <a:endParaRPr lang="en-US" sz="2000" dirty="0">
              <a:latin typeface="+mj-lt"/>
            </a:endParaRPr>
          </a:p>
          <a:p>
            <a:pPr>
              <a:lnSpc>
                <a:spcPct val="90000"/>
              </a:lnSpc>
              <a:defRPr/>
            </a:pPr>
            <a:r>
              <a:rPr lang="en-US" sz="2000" dirty="0">
                <a:latin typeface="+mj-lt"/>
              </a:rPr>
              <a:t>The consumer must give up 10 units of Y to obtain 20 units of X</a:t>
            </a:r>
          </a:p>
          <a:p>
            <a:pPr>
              <a:lnSpc>
                <a:spcPct val="90000"/>
              </a:lnSpc>
              <a:defRPr/>
            </a:pPr>
            <a:endParaRPr lang="en-US" sz="2000" dirty="0">
              <a:latin typeface="+mj-lt"/>
            </a:endParaRPr>
          </a:p>
          <a:p>
            <a:pPr>
              <a:lnSpc>
                <a:spcPct val="90000"/>
              </a:lnSpc>
              <a:defRPr/>
            </a:pPr>
            <a:r>
              <a:rPr lang="en-US" sz="2000" dirty="0"/>
              <a:t>The consumer must give up 1/2 unit of Y to obtain 1 unit of X</a:t>
            </a:r>
          </a:p>
        </p:txBody>
      </p:sp>
      <p:sp>
        <p:nvSpPr>
          <p:cNvPr id="37" name="Slide Number Placeholder 3">
            <a:extLst>
              <a:ext uri="{FF2B5EF4-FFF2-40B4-BE49-F238E27FC236}">
                <a16:creationId xmlns:a16="http://schemas.microsoft.com/office/drawing/2014/main" id="{D58B750F-C2E7-9745-8DAB-F919744DAE02}"/>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US" sz="36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603891B5-1E89-A121-CFD5-AE20F1BAD7FA}"/>
              </a:ext>
            </a:extLst>
          </p:cNvPr>
          <p:cNvSpPr>
            <a:spLocks noChangeArrowheads="1"/>
          </p:cNvSpPr>
          <p:nvPr/>
        </p:nvSpPr>
        <p:spPr bwMode="auto">
          <a:xfrm>
            <a:off x="5050709" y="2244727"/>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900" b="1">
                <a:solidFill>
                  <a:srgbClr val="8D7DFF"/>
                </a:solidFill>
                <a:latin typeface="Verdana" panose="020B0604030504040204" pitchFamily="34" charset="0"/>
              </a:defRPr>
            </a:lvl1pPr>
            <a:lvl2pPr>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lvl="1"/>
            <a:r>
              <a:rPr lang="en-US" altLang="en-US" sz="1600" dirty="0">
                <a:solidFill>
                  <a:schemeClr val="tx1"/>
                </a:solidFill>
              </a:rPr>
              <a:t>P</a:t>
            </a:r>
            <a:r>
              <a:rPr lang="en-US" altLang="en-US" sz="1600" baseline="-25000" dirty="0">
                <a:solidFill>
                  <a:schemeClr val="tx1"/>
                </a:solidFill>
              </a:rPr>
              <a:t>F</a:t>
            </a:r>
            <a:r>
              <a:rPr lang="en-US" altLang="en-US" sz="1600" dirty="0">
                <a:solidFill>
                  <a:schemeClr val="tx1"/>
                </a:solidFill>
              </a:rPr>
              <a:t> = $1, P</a:t>
            </a:r>
            <a:r>
              <a:rPr lang="en-US" altLang="en-US" sz="1600" baseline="-25000" dirty="0">
                <a:solidFill>
                  <a:schemeClr val="tx1"/>
                </a:solidFill>
              </a:rPr>
              <a:t>C</a:t>
            </a:r>
            <a:r>
              <a:rPr lang="en-US" altLang="en-US" sz="1600" dirty="0">
                <a:solidFill>
                  <a:schemeClr val="tx1"/>
                </a:solidFill>
              </a:rPr>
              <a:t> = $2, I = 80</a:t>
            </a:r>
          </a:p>
        </p:txBody>
      </p:sp>
    </p:spTree>
    <p:extLst>
      <p:ext uri="{BB962C8B-B14F-4D97-AF65-F5344CB8AC3E}">
        <p14:creationId xmlns:p14="http://schemas.microsoft.com/office/powerpoint/2010/main" val="240890376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Right)">
                                      <p:cBhvr>
                                        <p:cTn id="11" dur="10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nodeType="clickEffect">
                                  <p:stCondLst>
                                    <p:cond delay="0"/>
                                  </p:stCondLst>
                                  <p:childTnLst>
                                    <p:set>
                                      <p:cBhvr>
                                        <p:cTn id="15" dur="1" fill="hold">
                                          <p:stCondLst>
                                            <p:cond delay="0"/>
                                          </p:stCondLst>
                                        </p:cTn>
                                        <p:tgtEl>
                                          <p:spTgt spid="184338"/>
                                        </p:tgtEl>
                                        <p:attrNameLst>
                                          <p:attrName>style.visibility</p:attrName>
                                        </p:attrNameLst>
                                      </p:cBhvr>
                                      <p:to>
                                        <p:strVal val="visible"/>
                                      </p:to>
                                    </p:set>
                                    <p:animEffect transition="in" filter="strips(downRight)">
                                      <p:cBhvr>
                                        <p:cTn id="16" dur="1000"/>
                                        <p:tgtEl>
                                          <p:spTgt spid="1843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linds(horizontal)">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3BD2F-8A13-08B1-FD68-2290C992FC07}"/>
              </a:ext>
            </a:extLst>
          </p:cNvPr>
          <p:cNvSpPr>
            <a:spLocks noGrp="1"/>
          </p:cNvSpPr>
          <p:nvPr>
            <p:ph type="sldNum" sz="quarter" idx="12"/>
          </p:nvPr>
        </p:nvSpPr>
        <p:spPr/>
        <p:txBody>
          <a:bodyPr/>
          <a:lstStyle/>
          <a:p>
            <a:fld id="{F128DC48-024A-A743-A6DF-E12A487B7308}" type="slidenum">
              <a:rPr lang="en-US" smtClean="0"/>
              <a:t>7</a:t>
            </a:fld>
            <a:endParaRPr lang="en-US"/>
          </a:p>
        </p:txBody>
      </p:sp>
      <p:sp>
        <p:nvSpPr>
          <p:cNvPr id="3" name="TextBox 2">
            <a:extLst>
              <a:ext uri="{FF2B5EF4-FFF2-40B4-BE49-F238E27FC236}">
                <a16:creationId xmlns:a16="http://schemas.microsoft.com/office/drawing/2014/main" id="{67922BFF-72FA-EA9B-D7C1-E33A9B449039}"/>
              </a:ext>
            </a:extLst>
          </p:cNvPr>
          <p:cNvSpPr txBox="1"/>
          <p:nvPr/>
        </p:nvSpPr>
        <p:spPr>
          <a:xfrm>
            <a:off x="3080795" y="2662178"/>
            <a:ext cx="6030410" cy="630942"/>
          </a:xfrm>
          <a:prstGeom prst="rect">
            <a:avLst/>
          </a:prstGeom>
          <a:noFill/>
        </p:spPr>
        <p:txBody>
          <a:bodyPr wrap="square" rtlCol="0">
            <a:spAutoFit/>
          </a:bodyPr>
          <a:lstStyle/>
          <a:p>
            <a:pPr algn="ctr"/>
            <a:r>
              <a:rPr lang="en-US" sz="3500" dirty="0"/>
              <a:t>Changing prices and income</a:t>
            </a:r>
          </a:p>
        </p:txBody>
      </p:sp>
    </p:spTree>
    <p:extLst>
      <p:ext uri="{BB962C8B-B14F-4D97-AF65-F5344CB8AC3E}">
        <p14:creationId xmlns:p14="http://schemas.microsoft.com/office/powerpoint/2010/main" val="439933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48">
            <a:extLst>
              <a:ext uri="{FF2B5EF4-FFF2-40B4-BE49-F238E27FC236}">
                <a16:creationId xmlns:a16="http://schemas.microsoft.com/office/drawing/2014/main" id="{CF55F9D5-1D53-794B-BE47-D62DDEB7C1B5}"/>
              </a:ext>
            </a:extLst>
          </p:cNvPr>
          <p:cNvSpPr>
            <a:spLocks noGrp="1" noChangeArrowheads="1"/>
          </p:cNvSpPr>
          <p:nvPr>
            <p:ph type="title"/>
          </p:nvPr>
        </p:nvSpPr>
        <p:spPr/>
        <p:txBody>
          <a:bodyPr/>
          <a:lstStyle/>
          <a:p>
            <a:pPr eaLnBrk="1" hangingPunct="1"/>
            <a:r>
              <a:rPr lang="en-US" altLang="en-US" dirty="0"/>
              <a:t>The Budget Line – Income Changes</a:t>
            </a:r>
          </a:p>
        </p:txBody>
      </p:sp>
      <p:sp>
        <p:nvSpPr>
          <p:cNvPr id="198663" name="AutoShape 7">
            <a:extLst>
              <a:ext uri="{FF2B5EF4-FFF2-40B4-BE49-F238E27FC236}">
                <a16:creationId xmlns:a16="http://schemas.microsoft.com/office/drawing/2014/main" id="{72DE5E7C-D6BA-874D-8984-8AC93AFCB9DD}"/>
              </a:ext>
            </a:extLst>
          </p:cNvPr>
          <p:cNvSpPr>
            <a:spLocks noChangeArrowheads="1"/>
          </p:cNvSpPr>
          <p:nvPr/>
        </p:nvSpPr>
        <p:spPr bwMode="auto">
          <a:xfrm rot="8160000" flipH="1">
            <a:off x="2844083" y="5027907"/>
            <a:ext cx="1066800" cy="609600"/>
          </a:xfrm>
          <a:prstGeom prst="rightArrow">
            <a:avLst>
              <a:gd name="adj1" fmla="val 50000"/>
              <a:gd name="adj2" fmla="val 43815"/>
            </a:avLst>
          </a:prstGeom>
          <a:solidFill>
            <a:srgbClr val="99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endParaRPr lang="en-SG" altLang="en-US"/>
          </a:p>
        </p:txBody>
      </p:sp>
      <p:sp>
        <p:nvSpPr>
          <p:cNvPr id="198684" name="Rectangle 28">
            <a:extLst>
              <a:ext uri="{FF2B5EF4-FFF2-40B4-BE49-F238E27FC236}">
                <a16:creationId xmlns:a16="http://schemas.microsoft.com/office/drawing/2014/main" id="{C1F7AE37-2605-304F-8540-09A27E0311C8}"/>
              </a:ext>
            </a:extLst>
          </p:cNvPr>
          <p:cNvSpPr>
            <a:spLocks noChangeArrowheads="1"/>
          </p:cNvSpPr>
          <p:nvPr/>
        </p:nvSpPr>
        <p:spPr bwMode="auto">
          <a:xfrm>
            <a:off x="3136183" y="2489494"/>
            <a:ext cx="1868488" cy="1200150"/>
          </a:xfrm>
          <a:prstGeom prst="rect">
            <a:avLst/>
          </a:prstGeom>
          <a:solidFill>
            <a:srgbClr val="CCCCFF"/>
          </a:solidFill>
          <a:ln w="12700">
            <a:solidFill>
              <a:schemeClr val="tx1"/>
            </a:solidFill>
            <a:miter lim="800000"/>
            <a:headEnd/>
            <a:tailEnd/>
          </a:ln>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ctr"/>
            <a:r>
              <a:rPr lang="en-US" altLang="en-US" sz="1800">
                <a:solidFill>
                  <a:schemeClr val="tx1"/>
                </a:solidFill>
                <a:latin typeface="Century Gothic" panose="020B0502020202020204" pitchFamily="34" charset="0"/>
              </a:rPr>
              <a:t>A increase in</a:t>
            </a:r>
          </a:p>
          <a:p>
            <a:pPr algn="ctr"/>
            <a:r>
              <a:rPr lang="en-US" altLang="en-US" sz="1800">
                <a:solidFill>
                  <a:schemeClr val="tx1"/>
                </a:solidFill>
                <a:latin typeface="Century Gothic" panose="020B0502020202020204" pitchFamily="34" charset="0"/>
              </a:rPr>
              <a:t>income shifts</a:t>
            </a:r>
          </a:p>
          <a:p>
            <a:pPr algn="ctr"/>
            <a:r>
              <a:rPr lang="en-US" altLang="en-US" sz="1800">
                <a:solidFill>
                  <a:schemeClr val="tx1"/>
                </a:solidFill>
                <a:latin typeface="Century Gothic" panose="020B0502020202020204" pitchFamily="34" charset="0"/>
              </a:rPr>
              <a:t>the budget line</a:t>
            </a:r>
          </a:p>
          <a:p>
            <a:pPr algn="ctr"/>
            <a:r>
              <a:rPr lang="en-US" altLang="en-US" sz="1800">
                <a:solidFill>
                  <a:schemeClr val="tx1"/>
                </a:solidFill>
                <a:latin typeface="Century Gothic" panose="020B0502020202020204" pitchFamily="34" charset="0"/>
              </a:rPr>
              <a:t>outward</a:t>
            </a:r>
          </a:p>
        </p:txBody>
      </p:sp>
      <p:grpSp>
        <p:nvGrpSpPr>
          <p:cNvPr id="76808" name="Group 45">
            <a:extLst>
              <a:ext uri="{FF2B5EF4-FFF2-40B4-BE49-F238E27FC236}">
                <a16:creationId xmlns:a16="http://schemas.microsoft.com/office/drawing/2014/main" id="{83BEEF11-BD90-4A49-8CD2-59193A9ACB97}"/>
              </a:ext>
            </a:extLst>
          </p:cNvPr>
          <p:cNvGrpSpPr>
            <a:grpSpLocks/>
          </p:cNvGrpSpPr>
          <p:nvPr/>
        </p:nvGrpSpPr>
        <p:grpSpPr bwMode="auto">
          <a:xfrm>
            <a:off x="680321" y="1970382"/>
            <a:ext cx="7635874" cy="4879974"/>
            <a:chOff x="580" y="908"/>
            <a:chExt cx="4810" cy="3074"/>
          </a:xfrm>
        </p:grpSpPr>
        <p:sp>
          <p:nvSpPr>
            <p:cNvPr id="76823" name="Line 13">
              <a:extLst>
                <a:ext uri="{FF2B5EF4-FFF2-40B4-BE49-F238E27FC236}">
                  <a16:creationId xmlns:a16="http://schemas.microsoft.com/office/drawing/2014/main" id="{19037998-266B-BE40-A369-93008A6B99CD}"/>
                </a:ext>
              </a:extLst>
            </p:cNvPr>
            <p:cNvSpPr>
              <a:spLocks noChangeShapeType="1"/>
            </p:cNvSpPr>
            <p:nvPr/>
          </p:nvSpPr>
          <p:spPr bwMode="auto">
            <a:xfrm>
              <a:off x="1452" y="1108"/>
              <a:ext cx="0" cy="26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24" name="Rectangle 15">
              <a:extLst>
                <a:ext uri="{FF2B5EF4-FFF2-40B4-BE49-F238E27FC236}">
                  <a16:creationId xmlns:a16="http://schemas.microsoft.com/office/drawing/2014/main" id="{6FD5515C-ECF0-DB45-84E6-E00B5ADAE57F}"/>
                </a:ext>
              </a:extLst>
            </p:cNvPr>
            <p:cNvSpPr>
              <a:spLocks noChangeArrowheads="1"/>
            </p:cNvSpPr>
            <p:nvPr/>
          </p:nvSpPr>
          <p:spPr bwMode="auto">
            <a:xfrm>
              <a:off x="4268" y="3596"/>
              <a:ext cx="112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Food</a:t>
              </a:r>
            </a:p>
            <a:p>
              <a:r>
                <a:rPr lang="en-US" altLang="en-US" sz="1600">
                  <a:solidFill>
                    <a:schemeClr val="tx1"/>
                  </a:solidFill>
                  <a:latin typeface="Century Gothic" panose="020B0502020202020204" pitchFamily="34" charset="0"/>
                </a:rPr>
                <a:t>(units per week)</a:t>
              </a:r>
            </a:p>
          </p:txBody>
        </p:sp>
        <p:sp>
          <p:nvSpPr>
            <p:cNvPr id="76825" name="Rectangle 16">
              <a:extLst>
                <a:ext uri="{FF2B5EF4-FFF2-40B4-BE49-F238E27FC236}">
                  <a16:creationId xmlns:a16="http://schemas.microsoft.com/office/drawing/2014/main" id="{65228E2F-18DC-4240-AB2F-4ABE98607AB4}"/>
                </a:ext>
              </a:extLst>
            </p:cNvPr>
            <p:cNvSpPr>
              <a:spLocks noChangeArrowheads="1"/>
            </p:cNvSpPr>
            <p:nvPr/>
          </p:nvSpPr>
          <p:spPr bwMode="auto">
            <a:xfrm>
              <a:off x="580" y="908"/>
              <a:ext cx="833"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800">
                  <a:solidFill>
                    <a:schemeClr val="tx1"/>
                  </a:solidFill>
                  <a:latin typeface="Century Gothic" panose="020B0502020202020204" pitchFamily="34" charset="0"/>
                </a:rPr>
                <a:t>Clothing</a:t>
              </a:r>
            </a:p>
            <a:p>
              <a:pPr algn="r"/>
              <a:r>
                <a:rPr lang="en-US" altLang="en-US" sz="1800">
                  <a:solidFill>
                    <a:schemeClr val="tx1"/>
                  </a:solidFill>
                  <a:latin typeface="Century Gothic" panose="020B0502020202020204" pitchFamily="34" charset="0"/>
                </a:rPr>
                <a:t>(units</a:t>
              </a:r>
            </a:p>
            <a:p>
              <a:pPr algn="r"/>
              <a:r>
                <a:rPr lang="en-US" altLang="en-US" sz="1800">
                  <a:solidFill>
                    <a:schemeClr val="tx1"/>
                  </a:solidFill>
                  <a:latin typeface="Century Gothic" panose="020B0502020202020204" pitchFamily="34" charset="0"/>
                </a:rPr>
                <a:t>per week)</a:t>
              </a:r>
              <a:endParaRPr lang="en-US" altLang="en-US" sz="1600">
                <a:solidFill>
                  <a:schemeClr val="tx1"/>
                </a:solidFill>
                <a:latin typeface="Century Gothic" panose="020B0502020202020204" pitchFamily="34" charset="0"/>
              </a:endParaRPr>
            </a:p>
          </p:txBody>
        </p:sp>
        <p:sp>
          <p:nvSpPr>
            <p:cNvPr id="76826" name="Rectangle 17">
              <a:extLst>
                <a:ext uri="{FF2B5EF4-FFF2-40B4-BE49-F238E27FC236}">
                  <a16:creationId xmlns:a16="http://schemas.microsoft.com/office/drawing/2014/main" id="{6B2D299A-89FB-5145-B621-179FB10D20C5}"/>
                </a:ext>
              </a:extLst>
            </p:cNvPr>
            <p:cNvSpPr>
              <a:spLocks noChangeArrowheads="1"/>
            </p:cNvSpPr>
            <p:nvPr/>
          </p:nvSpPr>
          <p:spPr bwMode="auto">
            <a:xfrm>
              <a:off x="2229" y="3743"/>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80</a:t>
              </a:r>
            </a:p>
          </p:txBody>
        </p:sp>
        <p:sp>
          <p:nvSpPr>
            <p:cNvPr id="76827" name="Rectangle 18">
              <a:extLst>
                <a:ext uri="{FF2B5EF4-FFF2-40B4-BE49-F238E27FC236}">
                  <a16:creationId xmlns:a16="http://schemas.microsoft.com/office/drawing/2014/main" id="{F91D7E16-BB86-2844-9FAD-C09DD12566C2}"/>
                </a:ext>
              </a:extLst>
            </p:cNvPr>
            <p:cNvSpPr>
              <a:spLocks noChangeArrowheads="1"/>
            </p:cNvSpPr>
            <p:nvPr/>
          </p:nvSpPr>
          <p:spPr bwMode="auto">
            <a:xfrm>
              <a:off x="2769" y="3743"/>
              <a:ext cx="3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120</a:t>
              </a:r>
            </a:p>
          </p:txBody>
        </p:sp>
        <p:sp>
          <p:nvSpPr>
            <p:cNvPr id="76828" name="Rectangle 19">
              <a:extLst>
                <a:ext uri="{FF2B5EF4-FFF2-40B4-BE49-F238E27FC236}">
                  <a16:creationId xmlns:a16="http://schemas.microsoft.com/office/drawing/2014/main" id="{0E2CB0C8-7F6E-5E47-800E-1C8B1726BE74}"/>
                </a:ext>
              </a:extLst>
            </p:cNvPr>
            <p:cNvSpPr>
              <a:spLocks noChangeArrowheads="1"/>
            </p:cNvSpPr>
            <p:nvPr/>
          </p:nvSpPr>
          <p:spPr bwMode="auto">
            <a:xfrm>
              <a:off x="3309" y="3743"/>
              <a:ext cx="3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160</a:t>
              </a:r>
            </a:p>
          </p:txBody>
        </p:sp>
        <p:sp>
          <p:nvSpPr>
            <p:cNvPr id="76829" name="Rectangle 20">
              <a:extLst>
                <a:ext uri="{FF2B5EF4-FFF2-40B4-BE49-F238E27FC236}">
                  <a16:creationId xmlns:a16="http://schemas.microsoft.com/office/drawing/2014/main" id="{C20527A6-6304-034A-8561-F62E39DEBAC3}"/>
                </a:ext>
              </a:extLst>
            </p:cNvPr>
            <p:cNvSpPr>
              <a:spLocks noChangeArrowheads="1"/>
            </p:cNvSpPr>
            <p:nvPr/>
          </p:nvSpPr>
          <p:spPr bwMode="auto">
            <a:xfrm>
              <a:off x="1689" y="3743"/>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40</a:t>
              </a:r>
            </a:p>
          </p:txBody>
        </p:sp>
        <p:sp>
          <p:nvSpPr>
            <p:cNvPr id="76830" name="Rectangle 21">
              <a:extLst>
                <a:ext uri="{FF2B5EF4-FFF2-40B4-BE49-F238E27FC236}">
                  <a16:creationId xmlns:a16="http://schemas.microsoft.com/office/drawing/2014/main" id="{3D88C0EA-9223-AF4E-98E9-C3BD16B4DCB5}"/>
                </a:ext>
              </a:extLst>
            </p:cNvPr>
            <p:cNvSpPr>
              <a:spLocks noChangeArrowheads="1"/>
            </p:cNvSpPr>
            <p:nvPr/>
          </p:nvSpPr>
          <p:spPr bwMode="auto">
            <a:xfrm>
              <a:off x="1101" y="3196"/>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20</a:t>
              </a:r>
            </a:p>
          </p:txBody>
        </p:sp>
        <p:sp>
          <p:nvSpPr>
            <p:cNvPr id="76831" name="Rectangle 22">
              <a:extLst>
                <a:ext uri="{FF2B5EF4-FFF2-40B4-BE49-F238E27FC236}">
                  <a16:creationId xmlns:a16="http://schemas.microsoft.com/office/drawing/2014/main" id="{CBE107A2-5A22-1F42-9238-9BC4F2615094}"/>
                </a:ext>
              </a:extLst>
            </p:cNvPr>
            <p:cNvSpPr>
              <a:spLocks noChangeArrowheads="1"/>
            </p:cNvSpPr>
            <p:nvPr/>
          </p:nvSpPr>
          <p:spPr bwMode="auto">
            <a:xfrm>
              <a:off x="1101" y="2626"/>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40</a:t>
              </a:r>
            </a:p>
          </p:txBody>
        </p:sp>
        <p:sp>
          <p:nvSpPr>
            <p:cNvPr id="76832" name="Rectangle 23">
              <a:extLst>
                <a:ext uri="{FF2B5EF4-FFF2-40B4-BE49-F238E27FC236}">
                  <a16:creationId xmlns:a16="http://schemas.microsoft.com/office/drawing/2014/main" id="{912D022E-FFE4-C34C-93BC-A08F1A02018F}"/>
                </a:ext>
              </a:extLst>
            </p:cNvPr>
            <p:cNvSpPr>
              <a:spLocks noChangeArrowheads="1"/>
            </p:cNvSpPr>
            <p:nvPr/>
          </p:nvSpPr>
          <p:spPr bwMode="auto">
            <a:xfrm>
              <a:off x="1101" y="2055"/>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60</a:t>
              </a:r>
            </a:p>
          </p:txBody>
        </p:sp>
        <p:sp>
          <p:nvSpPr>
            <p:cNvPr id="76833" name="Rectangle 24">
              <a:extLst>
                <a:ext uri="{FF2B5EF4-FFF2-40B4-BE49-F238E27FC236}">
                  <a16:creationId xmlns:a16="http://schemas.microsoft.com/office/drawing/2014/main" id="{5C6CBC5F-DD19-2E4D-9E55-B4D6FBFA3051}"/>
                </a:ext>
              </a:extLst>
            </p:cNvPr>
            <p:cNvSpPr>
              <a:spLocks noChangeArrowheads="1"/>
            </p:cNvSpPr>
            <p:nvPr/>
          </p:nvSpPr>
          <p:spPr bwMode="auto">
            <a:xfrm>
              <a:off x="1118" y="1485"/>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2000">
                  <a:solidFill>
                    <a:schemeClr val="tx1"/>
                  </a:solidFill>
                  <a:latin typeface="Century Gothic" panose="020B0502020202020204" pitchFamily="34" charset="0"/>
                </a:rPr>
                <a:t>80</a:t>
              </a:r>
            </a:p>
          </p:txBody>
        </p:sp>
        <p:sp>
          <p:nvSpPr>
            <p:cNvPr id="76834" name="Rectangle 25">
              <a:extLst>
                <a:ext uri="{FF2B5EF4-FFF2-40B4-BE49-F238E27FC236}">
                  <a16:creationId xmlns:a16="http://schemas.microsoft.com/office/drawing/2014/main" id="{D4B20F36-14A0-3546-9FF5-FB6C0748ED1A}"/>
                </a:ext>
              </a:extLst>
            </p:cNvPr>
            <p:cNvSpPr>
              <a:spLocks noChangeArrowheads="1"/>
            </p:cNvSpPr>
            <p:nvPr/>
          </p:nvSpPr>
          <p:spPr bwMode="auto">
            <a:xfrm>
              <a:off x="1197" y="3743"/>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0</a:t>
              </a:r>
            </a:p>
          </p:txBody>
        </p:sp>
        <p:sp>
          <p:nvSpPr>
            <p:cNvPr id="76835" name="Line 14">
              <a:extLst>
                <a:ext uri="{FF2B5EF4-FFF2-40B4-BE49-F238E27FC236}">
                  <a16:creationId xmlns:a16="http://schemas.microsoft.com/office/drawing/2014/main" id="{1D2C049C-6A96-F043-9C83-7E77FC7B8DAD}"/>
                </a:ext>
              </a:extLst>
            </p:cNvPr>
            <p:cNvSpPr>
              <a:spLocks noChangeShapeType="1"/>
            </p:cNvSpPr>
            <p:nvPr/>
          </p:nvSpPr>
          <p:spPr bwMode="auto">
            <a:xfrm>
              <a:off x="1462" y="3727"/>
              <a:ext cx="26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47">
            <a:extLst>
              <a:ext uri="{FF2B5EF4-FFF2-40B4-BE49-F238E27FC236}">
                <a16:creationId xmlns:a16="http://schemas.microsoft.com/office/drawing/2014/main" id="{2558B234-B6A3-7A4E-812E-ED20F1FC6704}"/>
              </a:ext>
            </a:extLst>
          </p:cNvPr>
          <p:cNvGrpSpPr>
            <a:grpSpLocks/>
          </p:cNvGrpSpPr>
          <p:nvPr/>
        </p:nvGrpSpPr>
        <p:grpSpPr bwMode="auto">
          <a:xfrm>
            <a:off x="2070972" y="3214983"/>
            <a:ext cx="4413249" cy="3248025"/>
            <a:chOff x="2284" y="612"/>
            <a:chExt cx="2780" cy="2046"/>
          </a:xfrm>
        </p:grpSpPr>
        <p:sp>
          <p:nvSpPr>
            <p:cNvPr id="76820" name="Line 4">
              <a:extLst>
                <a:ext uri="{FF2B5EF4-FFF2-40B4-BE49-F238E27FC236}">
                  <a16:creationId xmlns:a16="http://schemas.microsoft.com/office/drawing/2014/main" id="{F448EEDB-2358-F744-B06E-1A840CEE9896}"/>
                </a:ext>
              </a:extLst>
            </p:cNvPr>
            <p:cNvSpPr>
              <a:spLocks noChangeShapeType="1"/>
            </p:cNvSpPr>
            <p:nvPr/>
          </p:nvSpPr>
          <p:spPr bwMode="auto">
            <a:xfrm>
              <a:off x="2284" y="612"/>
              <a:ext cx="2028" cy="2028"/>
            </a:xfrm>
            <a:prstGeom prst="line">
              <a:avLst/>
            </a:prstGeom>
            <a:noFill/>
            <a:ln w="50800">
              <a:solidFill>
                <a:srgbClr val="6699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21" name="Rectangle 29">
              <a:extLst>
                <a:ext uri="{FF2B5EF4-FFF2-40B4-BE49-F238E27FC236}">
                  <a16:creationId xmlns:a16="http://schemas.microsoft.com/office/drawing/2014/main" id="{A5D87265-CA69-664F-91F6-572CF2990550}"/>
                </a:ext>
              </a:extLst>
            </p:cNvPr>
            <p:cNvSpPr>
              <a:spLocks noChangeArrowheads="1"/>
            </p:cNvSpPr>
            <p:nvPr/>
          </p:nvSpPr>
          <p:spPr bwMode="auto">
            <a:xfrm>
              <a:off x="4372" y="2446"/>
              <a:ext cx="6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600">
                  <a:solidFill>
                    <a:schemeClr val="tx1"/>
                  </a:solidFill>
                  <a:latin typeface="Century Gothic" panose="020B0502020202020204" pitchFamily="34" charset="0"/>
                </a:rPr>
                <a:t>(</a:t>
              </a:r>
              <a:r>
                <a:rPr lang="en-US" altLang="en-US" sz="1600" i="1">
                  <a:solidFill>
                    <a:schemeClr val="tx1"/>
                  </a:solidFill>
                  <a:latin typeface="Century Gothic" panose="020B0502020202020204" pitchFamily="34" charset="0"/>
                </a:rPr>
                <a:t>I</a:t>
              </a:r>
              <a:r>
                <a:rPr lang="en-US" altLang="en-US" sz="1600">
                  <a:solidFill>
                    <a:schemeClr val="tx1"/>
                  </a:solidFill>
                  <a:latin typeface="Century Gothic" panose="020B0502020202020204" pitchFamily="34" charset="0"/>
                </a:rPr>
                <a:t> = $160)</a:t>
              </a:r>
            </a:p>
          </p:txBody>
        </p:sp>
        <p:sp>
          <p:nvSpPr>
            <p:cNvPr id="76822" name="Rectangle 30">
              <a:extLst>
                <a:ext uri="{FF2B5EF4-FFF2-40B4-BE49-F238E27FC236}">
                  <a16:creationId xmlns:a16="http://schemas.microsoft.com/office/drawing/2014/main" id="{16BEDF5A-5A11-4B41-A643-93CC425BA1C8}"/>
                </a:ext>
              </a:extLst>
            </p:cNvPr>
            <p:cNvSpPr>
              <a:spLocks noChangeArrowheads="1"/>
            </p:cNvSpPr>
            <p:nvPr/>
          </p:nvSpPr>
          <p:spPr bwMode="auto">
            <a:xfrm>
              <a:off x="4180" y="2268"/>
              <a:ext cx="21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600" i="1">
                  <a:solidFill>
                    <a:schemeClr val="tx1"/>
                  </a:solidFill>
                  <a:latin typeface="Century Gothic" panose="020B0502020202020204" pitchFamily="34" charset="0"/>
                </a:rPr>
                <a:t>L</a:t>
              </a:r>
              <a:r>
                <a:rPr lang="en-US" altLang="en-US" sz="1600" i="1" baseline="-25000">
                  <a:solidFill>
                    <a:schemeClr val="tx1"/>
                  </a:solidFill>
                  <a:latin typeface="Century Gothic" panose="020B0502020202020204" pitchFamily="34" charset="0"/>
                </a:rPr>
                <a:t>2</a:t>
              </a:r>
            </a:p>
          </p:txBody>
        </p:sp>
      </p:grpSp>
      <p:grpSp>
        <p:nvGrpSpPr>
          <p:cNvPr id="4" name="Group 49">
            <a:extLst>
              <a:ext uri="{FF2B5EF4-FFF2-40B4-BE49-F238E27FC236}">
                <a16:creationId xmlns:a16="http://schemas.microsoft.com/office/drawing/2014/main" id="{458994AD-4A91-6349-82E3-1D1500909FCF}"/>
              </a:ext>
            </a:extLst>
          </p:cNvPr>
          <p:cNvGrpSpPr>
            <a:grpSpLocks/>
          </p:cNvGrpSpPr>
          <p:nvPr/>
        </p:nvGrpSpPr>
        <p:grpSpPr bwMode="auto">
          <a:xfrm>
            <a:off x="2090021" y="5027907"/>
            <a:ext cx="2316162" cy="1441450"/>
            <a:chOff x="1423" y="2915"/>
            <a:chExt cx="1459" cy="908"/>
          </a:xfrm>
        </p:grpSpPr>
        <p:sp>
          <p:nvSpPr>
            <p:cNvPr id="76817" name="Line 5">
              <a:extLst>
                <a:ext uri="{FF2B5EF4-FFF2-40B4-BE49-F238E27FC236}">
                  <a16:creationId xmlns:a16="http://schemas.microsoft.com/office/drawing/2014/main" id="{5E2E47F2-E34E-154F-ADDF-1F379BB4B1C4}"/>
                </a:ext>
              </a:extLst>
            </p:cNvPr>
            <p:cNvSpPr>
              <a:spLocks noChangeShapeType="1"/>
            </p:cNvSpPr>
            <p:nvPr/>
          </p:nvSpPr>
          <p:spPr bwMode="auto">
            <a:xfrm>
              <a:off x="1423" y="2915"/>
              <a:ext cx="876" cy="876"/>
            </a:xfrm>
            <a:prstGeom prst="line">
              <a:avLst/>
            </a:prstGeom>
            <a:noFill/>
            <a:ln w="50800">
              <a:solidFill>
                <a:srgbClr val="00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8" name="Rectangle 31">
              <a:extLst>
                <a:ext uri="{FF2B5EF4-FFF2-40B4-BE49-F238E27FC236}">
                  <a16:creationId xmlns:a16="http://schemas.microsoft.com/office/drawing/2014/main" id="{CBDA1726-A27D-9D4B-9A0A-041DD16C432C}"/>
                </a:ext>
              </a:extLst>
            </p:cNvPr>
            <p:cNvSpPr>
              <a:spLocks noChangeArrowheads="1"/>
            </p:cNvSpPr>
            <p:nvPr/>
          </p:nvSpPr>
          <p:spPr bwMode="auto">
            <a:xfrm>
              <a:off x="2263" y="3611"/>
              <a:ext cx="6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600">
                  <a:solidFill>
                    <a:schemeClr val="tx1"/>
                  </a:solidFill>
                  <a:latin typeface="Century Gothic" panose="020B0502020202020204" pitchFamily="34" charset="0"/>
                </a:rPr>
                <a:t>(</a:t>
              </a:r>
              <a:r>
                <a:rPr lang="en-US" altLang="en-US" sz="1600" i="1">
                  <a:solidFill>
                    <a:schemeClr val="tx1"/>
                  </a:solidFill>
                  <a:latin typeface="Century Gothic" panose="020B0502020202020204" pitchFamily="34" charset="0"/>
                </a:rPr>
                <a:t>I</a:t>
              </a:r>
              <a:r>
                <a:rPr lang="en-US" altLang="en-US" sz="1600">
                  <a:solidFill>
                    <a:schemeClr val="tx1"/>
                  </a:solidFill>
                  <a:latin typeface="Century Gothic" panose="020B0502020202020204" pitchFamily="34" charset="0"/>
                </a:rPr>
                <a:t> = $80)</a:t>
              </a:r>
            </a:p>
          </p:txBody>
        </p:sp>
        <p:sp>
          <p:nvSpPr>
            <p:cNvPr id="76819" name="Rectangle 32">
              <a:extLst>
                <a:ext uri="{FF2B5EF4-FFF2-40B4-BE49-F238E27FC236}">
                  <a16:creationId xmlns:a16="http://schemas.microsoft.com/office/drawing/2014/main" id="{5793A3C7-CAB8-4B45-BF1E-11C25D7948B9}"/>
                </a:ext>
              </a:extLst>
            </p:cNvPr>
            <p:cNvSpPr>
              <a:spLocks noChangeArrowheads="1"/>
            </p:cNvSpPr>
            <p:nvPr/>
          </p:nvSpPr>
          <p:spPr bwMode="auto">
            <a:xfrm>
              <a:off x="2119" y="3421"/>
              <a:ext cx="21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600" i="1">
                  <a:solidFill>
                    <a:schemeClr val="tx1"/>
                  </a:solidFill>
                  <a:latin typeface="Century Gothic" panose="020B0502020202020204" pitchFamily="34" charset="0"/>
                </a:rPr>
                <a:t>L</a:t>
              </a:r>
              <a:r>
                <a:rPr lang="en-US" altLang="en-US" sz="1600" i="1" baseline="-25000">
                  <a:solidFill>
                    <a:schemeClr val="tx1"/>
                  </a:solidFill>
                  <a:latin typeface="Century Gothic" panose="020B0502020202020204" pitchFamily="34" charset="0"/>
                </a:rPr>
                <a:t>1</a:t>
              </a:r>
            </a:p>
          </p:txBody>
        </p:sp>
      </p:grpSp>
      <p:sp>
        <p:nvSpPr>
          <p:cNvPr id="198682" name="Freeform 26">
            <a:extLst>
              <a:ext uri="{FF2B5EF4-FFF2-40B4-BE49-F238E27FC236}">
                <a16:creationId xmlns:a16="http://schemas.microsoft.com/office/drawing/2014/main" id="{46EB860E-3C0B-D748-B538-E555A2D930B1}"/>
              </a:ext>
            </a:extLst>
          </p:cNvPr>
          <p:cNvSpPr>
            <a:spLocks/>
          </p:cNvSpPr>
          <p:nvPr/>
        </p:nvSpPr>
        <p:spPr bwMode="auto">
          <a:xfrm>
            <a:off x="2478959" y="5724820"/>
            <a:ext cx="403225" cy="422275"/>
          </a:xfrm>
          <a:custGeom>
            <a:avLst/>
            <a:gdLst>
              <a:gd name="T0" fmla="*/ 0 w 254"/>
              <a:gd name="T1" fmla="*/ 2147483647 h 266"/>
              <a:gd name="T2" fmla="*/ 2147483647 w 254"/>
              <a:gd name="T3" fmla="*/ 2147483647 h 266"/>
              <a:gd name="T4" fmla="*/ 2147483647 w 254"/>
              <a:gd name="T5" fmla="*/ 0 h 266"/>
              <a:gd name="T6" fmla="*/ 2147483647 w 254"/>
              <a:gd name="T7" fmla="*/ 2147483647 h 266"/>
              <a:gd name="T8" fmla="*/ 2147483647 w 254"/>
              <a:gd name="T9" fmla="*/ 2147483647 h 266"/>
              <a:gd name="T10" fmla="*/ 2147483647 w 254"/>
              <a:gd name="T11" fmla="*/ 2147483647 h 266"/>
              <a:gd name="T12" fmla="*/ 2147483647 w 254"/>
              <a:gd name="T13" fmla="*/ 2147483647 h 266"/>
              <a:gd name="T14" fmla="*/ 0 w 254"/>
              <a:gd name="T15" fmla="*/ 2147483647 h 266"/>
              <a:gd name="T16" fmla="*/ 0 60000 65536"/>
              <a:gd name="T17" fmla="*/ 0 60000 65536"/>
              <a:gd name="T18" fmla="*/ 0 60000 65536"/>
              <a:gd name="T19" fmla="*/ 0 60000 65536"/>
              <a:gd name="T20" fmla="*/ 0 60000 65536"/>
              <a:gd name="T21" fmla="*/ 0 60000 65536"/>
              <a:gd name="T22" fmla="*/ 0 60000 65536"/>
              <a:gd name="T23" fmla="*/ 0 60000 65536"/>
              <a:gd name="T24" fmla="*/ 0 w 254"/>
              <a:gd name="T25" fmla="*/ 0 h 266"/>
              <a:gd name="T26" fmla="*/ 254 w 254"/>
              <a:gd name="T27" fmla="*/ 266 h 2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4" h="266">
                <a:moveTo>
                  <a:pt x="0" y="2"/>
                </a:moveTo>
                <a:lnTo>
                  <a:pt x="64" y="74"/>
                </a:lnTo>
                <a:lnTo>
                  <a:pt x="147" y="0"/>
                </a:lnTo>
                <a:lnTo>
                  <a:pt x="253" y="120"/>
                </a:lnTo>
                <a:lnTo>
                  <a:pt x="170" y="194"/>
                </a:lnTo>
                <a:lnTo>
                  <a:pt x="234" y="265"/>
                </a:lnTo>
                <a:lnTo>
                  <a:pt x="15" y="224"/>
                </a:lnTo>
                <a:lnTo>
                  <a:pt x="0" y="2"/>
                </a:lnTo>
              </a:path>
            </a:pathLst>
          </a:custGeom>
          <a:solidFill>
            <a:srgbClr val="9999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a:p>
        </p:txBody>
      </p:sp>
      <p:grpSp>
        <p:nvGrpSpPr>
          <p:cNvPr id="5" name="Group 50">
            <a:extLst>
              <a:ext uri="{FF2B5EF4-FFF2-40B4-BE49-F238E27FC236}">
                <a16:creationId xmlns:a16="http://schemas.microsoft.com/office/drawing/2014/main" id="{DDB0D082-B2D9-734F-BB5D-B192F6623200}"/>
              </a:ext>
            </a:extLst>
          </p:cNvPr>
          <p:cNvGrpSpPr>
            <a:grpSpLocks/>
          </p:cNvGrpSpPr>
          <p:nvPr/>
        </p:nvGrpSpPr>
        <p:grpSpPr bwMode="auto">
          <a:xfrm>
            <a:off x="2039221" y="5569248"/>
            <a:ext cx="1065212" cy="944563"/>
            <a:chOff x="1391" y="3256"/>
            <a:chExt cx="671" cy="595"/>
          </a:xfrm>
        </p:grpSpPr>
        <p:sp>
          <p:nvSpPr>
            <p:cNvPr id="76814" name="Line 6">
              <a:extLst>
                <a:ext uri="{FF2B5EF4-FFF2-40B4-BE49-F238E27FC236}">
                  <a16:creationId xmlns:a16="http://schemas.microsoft.com/office/drawing/2014/main" id="{3EE221EA-0E94-F847-8B5A-80C2C5911E67}"/>
                </a:ext>
              </a:extLst>
            </p:cNvPr>
            <p:cNvSpPr>
              <a:spLocks noChangeShapeType="1"/>
            </p:cNvSpPr>
            <p:nvPr/>
          </p:nvSpPr>
          <p:spPr bwMode="auto">
            <a:xfrm>
              <a:off x="1415" y="3460"/>
              <a:ext cx="348" cy="348"/>
            </a:xfrm>
            <a:prstGeom prst="line">
              <a:avLst/>
            </a:prstGeom>
            <a:noFill/>
            <a:ln w="50800">
              <a:solidFill>
                <a:srgbClr val="6699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5" name="Rectangle 27">
              <a:extLst>
                <a:ext uri="{FF2B5EF4-FFF2-40B4-BE49-F238E27FC236}">
                  <a16:creationId xmlns:a16="http://schemas.microsoft.com/office/drawing/2014/main" id="{92766C4B-9E12-4248-A406-020D0FC9AEAE}"/>
                </a:ext>
              </a:extLst>
            </p:cNvPr>
            <p:cNvSpPr>
              <a:spLocks noChangeArrowheads="1"/>
            </p:cNvSpPr>
            <p:nvPr/>
          </p:nvSpPr>
          <p:spPr bwMode="auto">
            <a:xfrm>
              <a:off x="1391" y="3256"/>
              <a:ext cx="21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600" i="1">
                  <a:solidFill>
                    <a:schemeClr val="tx1"/>
                  </a:solidFill>
                  <a:latin typeface="Century Gothic" panose="020B0502020202020204" pitchFamily="34" charset="0"/>
                </a:rPr>
                <a:t>L</a:t>
              </a:r>
              <a:r>
                <a:rPr lang="en-US" altLang="en-US" sz="1600" i="1" baseline="-25000">
                  <a:solidFill>
                    <a:schemeClr val="tx1"/>
                  </a:solidFill>
                  <a:latin typeface="Century Gothic" panose="020B0502020202020204" pitchFamily="34" charset="0"/>
                </a:rPr>
                <a:t>3</a:t>
              </a:r>
            </a:p>
          </p:txBody>
        </p:sp>
        <p:sp>
          <p:nvSpPr>
            <p:cNvPr id="76816" name="Rectangle 33">
              <a:extLst>
                <a:ext uri="{FF2B5EF4-FFF2-40B4-BE49-F238E27FC236}">
                  <a16:creationId xmlns:a16="http://schemas.microsoft.com/office/drawing/2014/main" id="{7FC1C33A-528F-114B-B8EB-F8EA96F106AC}"/>
                </a:ext>
              </a:extLst>
            </p:cNvPr>
            <p:cNvSpPr>
              <a:spLocks noChangeArrowheads="1"/>
            </p:cNvSpPr>
            <p:nvPr/>
          </p:nvSpPr>
          <p:spPr bwMode="auto">
            <a:xfrm>
              <a:off x="1679" y="3484"/>
              <a:ext cx="383"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600">
                  <a:solidFill>
                    <a:schemeClr val="tx1"/>
                  </a:solidFill>
                  <a:latin typeface="Century Gothic" panose="020B0502020202020204" pitchFamily="34" charset="0"/>
                </a:rPr>
                <a:t>(</a:t>
              </a:r>
              <a:r>
                <a:rPr lang="en-US" altLang="en-US" sz="1600" i="1">
                  <a:solidFill>
                    <a:schemeClr val="tx1"/>
                  </a:solidFill>
                  <a:latin typeface="Century Gothic" panose="020B0502020202020204" pitchFamily="34" charset="0"/>
                </a:rPr>
                <a:t>I</a:t>
              </a:r>
              <a:r>
                <a:rPr lang="en-US" altLang="en-US" sz="1600">
                  <a:solidFill>
                    <a:schemeClr val="tx1"/>
                  </a:solidFill>
                  <a:latin typeface="Century Gothic" panose="020B0502020202020204" pitchFamily="34" charset="0"/>
                </a:rPr>
                <a:t> =</a:t>
              </a:r>
            </a:p>
            <a:p>
              <a:r>
                <a:rPr lang="en-US" altLang="en-US" sz="1600">
                  <a:solidFill>
                    <a:schemeClr val="tx1"/>
                  </a:solidFill>
                  <a:latin typeface="Century Gothic" panose="020B0502020202020204" pitchFamily="34" charset="0"/>
                </a:rPr>
                <a:t>$40)</a:t>
              </a:r>
            </a:p>
          </p:txBody>
        </p:sp>
      </p:grpSp>
      <p:sp>
        <p:nvSpPr>
          <p:cNvPr id="198690" name="Rectangle 34">
            <a:extLst>
              <a:ext uri="{FF2B5EF4-FFF2-40B4-BE49-F238E27FC236}">
                <a16:creationId xmlns:a16="http://schemas.microsoft.com/office/drawing/2014/main" id="{8FBFAA85-DE52-CA40-AF64-B4BEC07887FC}"/>
              </a:ext>
            </a:extLst>
          </p:cNvPr>
          <p:cNvSpPr>
            <a:spLocks noChangeArrowheads="1"/>
          </p:cNvSpPr>
          <p:nvPr/>
        </p:nvSpPr>
        <p:spPr bwMode="auto">
          <a:xfrm>
            <a:off x="5457108" y="4405607"/>
            <a:ext cx="1868488" cy="1200150"/>
          </a:xfrm>
          <a:prstGeom prst="rect">
            <a:avLst/>
          </a:prstGeom>
          <a:solidFill>
            <a:srgbClr val="CCCCFF"/>
          </a:solidFill>
          <a:ln w="12700">
            <a:solidFill>
              <a:schemeClr val="tx1"/>
            </a:solidFill>
            <a:miter lim="800000"/>
            <a:headEnd/>
            <a:tailEnd/>
          </a:ln>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ctr"/>
            <a:r>
              <a:rPr lang="en-US" altLang="en-US" sz="1800">
                <a:solidFill>
                  <a:schemeClr val="tx1"/>
                </a:solidFill>
                <a:latin typeface="Century Gothic" panose="020B0502020202020204" pitchFamily="34" charset="0"/>
              </a:rPr>
              <a:t>A decrease in</a:t>
            </a:r>
          </a:p>
          <a:p>
            <a:pPr algn="ctr"/>
            <a:r>
              <a:rPr lang="en-US" altLang="en-US" sz="1800">
                <a:solidFill>
                  <a:schemeClr val="tx1"/>
                </a:solidFill>
                <a:latin typeface="Century Gothic" panose="020B0502020202020204" pitchFamily="34" charset="0"/>
              </a:rPr>
              <a:t>income shifts</a:t>
            </a:r>
          </a:p>
          <a:p>
            <a:pPr algn="ctr"/>
            <a:r>
              <a:rPr lang="en-US" altLang="en-US" sz="1800">
                <a:solidFill>
                  <a:schemeClr val="tx1"/>
                </a:solidFill>
                <a:latin typeface="Century Gothic" panose="020B0502020202020204" pitchFamily="34" charset="0"/>
              </a:rPr>
              <a:t>the budget line</a:t>
            </a:r>
          </a:p>
          <a:p>
            <a:pPr algn="ctr"/>
            <a:r>
              <a:rPr lang="en-US" altLang="en-US" sz="1800">
                <a:solidFill>
                  <a:schemeClr val="tx1"/>
                </a:solidFill>
                <a:latin typeface="Century Gothic" panose="020B0502020202020204" pitchFamily="34" charset="0"/>
              </a:rPr>
              <a:t>inward</a:t>
            </a:r>
          </a:p>
        </p:txBody>
      </p:sp>
      <p:sp>
        <p:nvSpPr>
          <p:cNvPr id="34" name="Slide Number Placeholder 3">
            <a:extLst>
              <a:ext uri="{FF2B5EF4-FFF2-40B4-BE49-F238E27FC236}">
                <a16:creationId xmlns:a16="http://schemas.microsoft.com/office/drawing/2014/main" id="{F7FF1FCC-A168-AB40-9F23-6AC798BDF5EB}"/>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36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5390915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8690"/>
                                        </p:tgtEl>
                                        <p:attrNameLst>
                                          <p:attrName>style.visibility</p:attrName>
                                        </p:attrNameLst>
                                      </p:cBhvr>
                                      <p:to>
                                        <p:strVal val="visible"/>
                                      </p:to>
                                    </p:set>
                                    <p:animEffect transition="in" filter="strips(downRight)">
                                      <p:cBhvr>
                                        <p:cTn id="12" dur="500"/>
                                        <p:tgtEl>
                                          <p:spTgt spid="1986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198682"/>
                                        </p:tgtEl>
                                        <p:attrNameLst>
                                          <p:attrName>style.visibility</p:attrName>
                                        </p:attrNameLst>
                                      </p:cBhvr>
                                      <p:to>
                                        <p:strVal val="visible"/>
                                      </p:to>
                                    </p:set>
                                    <p:animEffect transition="in" filter="strips(downLeft)">
                                      <p:cBhvr>
                                        <p:cTn id="17" dur="500"/>
                                        <p:tgtEl>
                                          <p:spTgt spid="1986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98684"/>
                                        </p:tgtEl>
                                        <p:attrNameLst>
                                          <p:attrName>style.visibility</p:attrName>
                                        </p:attrNameLst>
                                      </p:cBhvr>
                                      <p:to>
                                        <p:strVal val="visible"/>
                                      </p:to>
                                    </p:set>
                                    <p:animEffect transition="in" filter="strips(downRight)">
                                      <p:cBhvr>
                                        <p:cTn id="27" dur="500"/>
                                        <p:tgtEl>
                                          <p:spTgt spid="19868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grpId="0" nodeType="clickEffect">
                                  <p:stCondLst>
                                    <p:cond delay="0"/>
                                  </p:stCondLst>
                                  <p:childTnLst>
                                    <p:set>
                                      <p:cBhvr>
                                        <p:cTn id="31" dur="1" fill="hold">
                                          <p:stCondLst>
                                            <p:cond delay="0"/>
                                          </p:stCondLst>
                                        </p:cTn>
                                        <p:tgtEl>
                                          <p:spTgt spid="198663"/>
                                        </p:tgtEl>
                                        <p:attrNameLst>
                                          <p:attrName>style.visibility</p:attrName>
                                        </p:attrNameLst>
                                      </p:cBhvr>
                                      <p:to>
                                        <p:strVal val="visible"/>
                                      </p:to>
                                    </p:set>
                                    <p:animEffect transition="in" filter="strips(upRight)">
                                      <p:cBhvr>
                                        <p:cTn id="32" dur="500"/>
                                        <p:tgtEl>
                                          <p:spTgt spid="1986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3" grpId="0" animBg="1"/>
      <p:bldP spid="198684" grpId="0" animBg="1" autoUpdateAnimBg="0"/>
      <p:bldP spid="19869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45">
            <a:extLst>
              <a:ext uri="{FF2B5EF4-FFF2-40B4-BE49-F238E27FC236}">
                <a16:creationId xmlns:a16="http://schemas.microsoft.com/office/drawing/2014/main" id="{E75E5081-31F5-B544-899D-D21E2D7341E0}"/>
              </a:ext>
            </a:extLst>
          </p:cNvPr>
          <p:cNvSpPr>
            <a:spLocks noGrp="1" noChangeArrowheads="1"/>
          </p:cNvSpPr>
          <p:nvPr>
            <p:ph type="title"/>
          </p:nvPr>
        </p:nvSpPr>
        <p:spPr/>
        <p:txBody>
          <a:bodyPr/>
          <a:lstStyle/>
          <a:p>
            <a:pPr eaLnBrk="1" hangingPunct="1"/>
            <a:r>
              <a:rPr lang="en-US" altLang="en-US" dirty="0"/>
              <a:t>The Budget Line – Price Changes</a:t>
            </a:r>
          </a:p>
        </p:txBody>
      </p:sp>
      <p:grpSp>
        <p:nvGrpSpPr>
          <p:cNvPr id="2" name="Group 47">
            <a:extLst>
              <a:ext uri="{FF2B5EF4-FFF2-40B4-BE49-F238E27FC236}">
                <a16:creationId xmlns:a16="http://schemas.microsoft.com/office/drawing/2014/main" id="{ADE687D4-43B4-C642-9574-89B3A1A1299F}"/>
              </a:ext>
            </a:extLst>
          </p:cNvPr>
          <p:cNvGrpSpPr>
            <a:grpSpLocks/>
          </p:cNvGrpSpPr>
          <p:nvPr/>
        </p:nvGrpSpPr>
        <p:grpSpPr bwMode="auto">
          <a:xfrm>
            <a:off x="2091610" y="4432298"/>
            <a:ext cx="2379663" cy="2076450"/>
            <a:chOff x="1451" y="2556"/>
            <a:chExt cx="1499" cy="1308"/>
          </a:xfrm>
        </p:grpSpPr>
        <p:sp>
          <p:nvSpPr>
            <p:cNvPr id="78878" name="Line 22">
              <a:extLst>
                <a:ext uri="{FF2B5EF4-FFF2-40B4-BE49-F238E27FC236}">
                  <a16:creationId xmlns:a16="http://schemas.microsoft.com/office/drawing/2014/main" id="{4C4A7C1E-0302-434E-9CF3-C750846AF928}"/>
                </a:ext>
              </a:extLst>
            </p:cNvPr>
            <p:cNvSpPr>
              <a:spLocks noChangeShapeType="1"/>
            </p:cNvSpPr>
            <p:nvPr/>
          </p:nvSpPr>
          <p:spPr bwMode="auto">
            <a:xfrm>
              <a:off x="1451" y="2556"/>
              <a:ext cx="972" cy="1308"/>
            </a:xfrm>
            <a:prstGeom prst="line">
              <a:avLst/>
            </a:prstGeom>
            <a:noFill/>
            <a:ln w="50800">
              <a:solidFill>
                <a:srgbClr val="6699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9" name="Rectangle 23">
              <a:extLst>
                <a:ext uri="{FF2B5EF4-FFF2-40B4-BE49-F238E27FC236}">
                  <a16:creationId xmlns:a16="http://schemas.microsoft.com/office/drawing/2014/main" id="{BB4110EF-70D7-D844-94A3-EF002EBF52C5}"/>
                </a:ext>
              </a:extLst>
            </p:cNvPr>
            <p:cNvSpPr>
              <a:spLocks noChangeArrowheads="1"/>
            </p:cNvSpPr>
            <p:nvPr/>
          </p:nvSpPr>
          <p:spPr bwMode="auto">
            <a:xfrm>
              <a:off x="2291" y="3492"/>
              <a:ext cx="6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a:t>
              </a:r>
              <a:r>
                <a:rPr lang="en-US" altLang="en-US" sz="2000" i="1">
                  <a:solidFill>
                    <a:schemeClr val="tx1"/>
                  </a:solidFill>
                  <a:latin typeface="Century Gothic" panose="020B0502020202020204" pitchFamily="34" charset="0"/>
                </a:rPr>
                <a:t>P</a:t>
              </a:r>
              <a:r>
                <a:rPr lang="en-US" altLang="en-US" sz="2000" i="1" baseline="-25000">
                  <a:solidFill>
                    <a:schemeClr val="tx1"/>
                  </a:solidFill>
                  <a:latin typeface="Century Gothic" panose="020B0502020202020204" pitchFamily="34" charset="0"/>
                </a:rPr>
                <a:t>F</a:t>
              </a:r>
              <a:r>
                <a:rPr lang="en-US" altLang="en-US" sz="2000">
                  <a:solidFill>
                    <a:schemeClr val="tx1"/>
                  </a:solidFill>
                  <a:latin typeface="Century Gothic" panose="020B0502020202020204" pitchFamily="34" charset="0"/>
                </a:rPr>
                <a:t> = 1)</a:t>
              </a:r>
            </a:p>
          </p:txBody>
        </p:sp>
        <p:sp>
          <p:nvSpPr>
            <p:cNvPr id="78880" name="Rectangle 24">
              <a:extLst>
                <a:ext uri="{FF2B5EF4-FFF2-40B4-BE49-F238E27FC236}">
                  <a16:creationId xmlns:a16="http://schemas.microsoft.com/office/drawing/2014/main" id="{E7C5B21E-932D-B144-9A91-6325ADE7A29B}"/>
                </a:ext>
              </a:extLst>
            </p:cNvPr>
            <p:cNvSpPr>
              <a:spLocks noChangeArrowheads="1"/>
            </p:cNvSpPr>
            <p:nvPr/>
          </p:nvSpPr>
          <p:spPr bwMode="auto">
            <a:xfrm>
              <a:off x="2099" y="3173"/>
              <a:ext cx="27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400" i="1">
                  <a:solidFill>
                    <a:schemeClr val="tx1"/>
                  </a:solidFill>
                  <a:latin typeface="Century Gothic" panose="020B0502020202020204" pitchFamily="34" charset="0"/>
                </a:rPr>
                <a:t>L</a:t>
              </a:r>
              <a:r>
                <a:rPr lang="en-US" altLang="en-US" sz="2400" i="1" baseline="-25000">
                  <a:solidFill>
                    <a:schemeClr val="tx1"/>
                  </a:solidFill>
                  <a:latin typeface="Century Gothic" panose="020B0502020202020204" pitchFamily="34" charset="0"/>
                </a:rPr>
                <a:t>1</a:t>
              </a:r>
            </a:p>
          </p:txBody>
        </p:sp>
        <p:sp>
          <p:nvSpPr>
            <p:cNvPr id="78881" name="Line 25">
              <a:extLst>
                <a:ext uri="{FF2B5EF4-FFF2-40B4-BE49-F238E27FC236}">
                  <a16:creationId xmlns:a16="http://schemas.microsoft.com/office/drawing/2014/main" id="{D3BCF289-7AF3-AC42-901B-112BACF2DB20}"/>
                </a:ext>
              </a:extLst>
            </p:cNvPr>
            <p:cNvSpPr>
              <a:spLocks noChangeShapeType="1"/>
            </p:cNvSpPr>
            <p:nvPr/>
          </p:nvSpPr>
          <p:spPr bwMode="auto">
            <a:xfrm flipH="1">
              <a:off x="2411" y="3772"/>
              <a:ext cx="252" cy="7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06877" name="Rectangle 29">
            <a:extLst>
              <a:ext uri="{FF2B5EF4-FFF2-40B4-BE49-F238E27FC236}">
                <a16:creationId xmlns:a16="http://schemas.microsoft.com/office/drawing/2014/main" id="{DD517E7B-804C-6C47-AF73-B3D87BA51BDA}"/>
              </a:ext>
            </a:extLst>
          </p:cNvPr>
          <p:cNvSpPr>
            <a:spLocks noChangeArrowheads="1"/>
          </p:cNvSpPr>
          <p:nvPr/>
        </p:nvSpPr>
        <p:spPr bwMode="auto">
          <a:xfrm>
            <a:off x="2825034" y="2489198"/>
            <a:ext cx="2187575" cy="1749425"/>
          </a:xfrm>
          <a:prstGeom prst="rect">
            <a:avLst/>
          </a:prstGeom>
          <a:solidFill>
            <a:srgbClr val="CCCCFF"/>
          </a:solidFill>
          <a:ln w="12700">
            <a:solidFill>
              <a:schemeClr val="tx1"/>
            </a:solidFill>
            <a:miter lim="800000"/>
            <a:headEnd/>
            <a:tailEnd/>
          </a:ln>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ctr"/>
            <a:r>
              <a:rPr lang="en-US" altLang="en-US" sz="1800">
                <a:solidFill>
                  <a:schemeClr val="tx1"/>
                </a:solidFill>
                <a:latin typeface="Century Gothic" panose="020B0502020202020204" pitchFamily="34" charset="0"/>
              </a:rPr>
              <a:t>An increase in the</a:t>
            </a:r>
          </a:p>
          <a:p>
            <a:pPr algn="ctr"/>
            <a:r>
              <a:rPr lang="en-US" altLang="en-US" sz="1800">
                <a:solidFill>
                  <a:schemeClr val="tx1"/>
                </a:solidFill>
                <a:latin typeface="Century Gothic" panose="020B0502020202020204" pitchFamily="34" charset="0"/>
              </a:rPr>
              <a:t>price of food to</a:t>
            </a:r>
          </a:p>
          <a:p>
            <a:pPr algn="ctr"/>
            <a:r>
              <a:rPr lang="en-US" altLang="en-US" sz="1800">
                <a:solidFill>
                  <a:schemeClr val="tx1"/>
                </a:solidFill>
                <a:latin typeface="Century Gothic" panose="020B0502020202020204" pitchFamily="34" charset="0"/>
              </a:rPr>
              <a:t>$2.00 changes</a:t>
            </a:r>
          </a:p>
          <a:p>
            <a:pPr algn="ctr"/>
            <a:r>
              <a:rPr lang="en-US" altLang="en-US" sz="1800">
                <a:solidFill>
                  <a:schemeClr val="tx1"/>
                </a:solidFill>
                <a:latin typeface="Century Gothic" panose="020B0502020202020204" pitchFamily="34" charset="0"/>
              </a:rPr>
              <a:t>the slope of the</a:t>
            </a:r>
          </a:p>
          <a:p>
            <a:pPr algn="ctr"/>
            <a:r>
              <a:rPr lang="en-US" altLang="en-US" sz="1800">
                <a:solidFill>
                  <a:schemeClr val="tx1"/>
                </a:solidFill>
                <a:latin typeface="Century Gothic" panose="020B0502020202020204" pitchFamily="34" charset="0"/>
              </a:rPr>
              <a:t>budget line and</a:t>
            </a:r>
          </a:p>
          <a:p>
            <a:pPr algn="ctr"/>
            <a:r>
              <a:rPr lang="en-US" altLang="en-US" sz="1800">
                <a:solidFill>
                  <a:schemeClr val="tx1"/>
                </a:solidFill>
                <a:latin typeface="Century Gothic" panose="020B0502020202020204" pitchFamily="34" charset="0"/>
              </a:rPr>
              <a:t>rotates it inward.</a:t>
            </a:r>
          </a:p>
        </p:txBody>
      </p:sp>
      <p:grpSp>
        <p:nvGrpSpPr>
          <p:cNvPr id="3" name="Group 46">
            <a:extLst>
              <a:ext uri="{FF2B5EF4-FFF2-40B4-BE49-F238E27FC236}">
                <a16:creationId xmlns:a16="http://schemas.microsoft.com/office/drawing/2014/main" id="{057AAD39-EBC0-7147-885E-43D05FB313C9}"/>
              </a:ext>
            </a:extLst>
          </p:cNvPr>
          <p:cNvGrpSpPr>
            <a:grpSpLocks/>
          </p:cNvGrpSpPr>
          <p:nvPr/>
        </p:nvGrpSpPr>
        <p:grpSpPr bwMode="auto">
          <a:xfrm>
            <a:off x="848596" y="4460874"/>
            <a:ext cx="2033588" cy="2187575"/>
            <a:chOff x="668" y="2574"/>
            <a:chExt cx="1281" cy="1378"/>
          </a:xfrm>
        </p:grpSpPr>
        <p:sp>
          <p:nvSpPr>
            <p:cNvPr id="78874" name="Line 5">
              <a:extLst>
                <a:ext uri="{FF2B5EF4-FFF2-40B4-BE49-F238E27FC236}">
                  <a16:creationId xmlns:a16="http://schemas.microsoft.com/office/drawing/2014/main" id="{16D4E122-BDBA-3F48-BCAC-3F2C265DF33F}"/>
                </a:ext>
              </a:extLst>
            </p:cNvPr>
            <p:cNvSpPr>
              <a:spLocks noChangeShapeType="1"/>
            </p:cNvSpPr>
            <p:nvPr/>
          </p:nvSpPr>
          <p:spPr bwMode="auto">
            <a:xfrm>
              <a:off x="1460" y="2574"/>
              <a:ext cx="348" cy="1308"/>
            </a:xfrm>
            <a:prstGeom prst="line">
              <a:avLst/>
            </a:prstGeom>
            <a:noFill/>
            <a:ln w="50800">
              <a:solidFill>
                <a:srgbClr val="00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5" name="Rectangle 30">
              <a:extLst>
                <a:ext uri="{FF2B5EF4-FFF2-40B4-BE49-F238E27FC236}">
                  <a16:creationId xmlns:a16="http://schemas.microsoft.com/office/drawing/2014/main" id="{6AD60A5A-88C0-1248-AC6A-7D80EE281BFF}"/>
                </a:ext>
              </a:extLst>
            </p:cNvPr>
            <p:cNvSpPr>
              <a:spLocks noChangeArrowheads="1"/>
            </p:cNvSpPr>
            <p:nvPr/>
          </p:nvSpPr>
          <p:spPr bwMode="auto">
            <a:xfrm>
              <a:off x="1676" y="3191"/>
              <a:ext cx="27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400" i="1">
                  <a:solidFill>
                    <a:schemeClr val="tx1"/>
                  </a:solidFill>
                  <a:latin typeface="Century Gothic" panose="020B0502020202020204" pitchFamily="34" charset="0"/>
                </a:rPr>
                <a:t>L</a:t>
              </a:r>
              <a:r>
                <a:rPr lang="en-US" altLang="en-US" sz="2400" i="1" baseline="-25000">
                  <a:solidFill>
                    <a:schemeClr val="tx1"/>
                  </a:solidFill>
                  <a:latin typeface="Century Gothic" panose="020B0502020202020204" pitchFamily="34" charset="0"/>
                </a:rPr>
                <a:t>3</a:t>
              </a:r>
            </a:p>
          </p:txBody>
        </p:sp>
        <p:sp>
          <p:nvSpPr>
            <p:cNvPr id="78876" name="Rectangle 31">
              <a:extLst>
                <a:ext uri="{FF2B5EF4-FFF2-40B4-BE49-F238E27FC236}">
                  <a16:creationId xmlns:a16="http://schemas.microsoft.com/office/drawing/2014/main" id="{B30320C1-0164-8A43-9DD4-F6117B87F17B}"/>
                </a:ext>
              </a:extLst>
            </p:cNvPr>
            <p:cNvSpPr>
              <a:spLocks noChangeArrowheads="1"/>
            </p:cNvSpPr>
            <p:nvPr/>
          </p:nvSpPr>
          <p:spPr bwMode="auto">
            <a:xfrm>
              <a:off x="668" y="3702"/>
              <a:ext cx="6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a:t>
              </a:r>
              <a:r>
                <a:rPr lang="en-US" altLang="en-US" sz="2000" i="1">
                  <a:solidFill>
                    <a:schemeClr val="tx1"/>
                  </a:solidFill>
                  <a:latin typeface="Century Gothic" panose="020B0502020202020204" pitchFamily="34" charset="0"/>
                </a:rPr>
                <a:t>P</a:t>
              </a:r>
              <a:r>
                <a:rPr lang="en-US" altLang="en-US" sz="2000" i="1" baseline="-25000">
                  <a:solidFill>
                    <a:schemeClr val="tx1"/>
                  </a:solidFill>
                  <a:latin typeface="Century Gothic" panose="020B0502020202020204" pitchFamily="34" charset="0"/>
                </a:rPr>
                <a:t>F </a:t>
              </a:r>
              <a:r>
                <a:rPr lang="en-US" altLang="en-US" sz="2000">
                  <a:solidFill>
                    <a:schemeClr val="tx1"/>
                  </a:solidFill>
                  <a:latin typeface="Century Gothic" panose="020B0502020202020204" pitchFamily="34" charset="0"/>
                </a:rPr>
                <a:t>= 2)</a:t>
              </a:r>
            </a:p>
          </p:txBody>
        </p:sp>
        <p:sp>
          <p:nvSpPr>
            <p:cNvPr id="78877" name="Line 32">
              <a:extLst>
                <a:ext uri="{FF2B5EF4-FFF2-40B4-BE49-F238E27FC236}">
                  <a16:creationId xmlns:a16="http://schemas.microsoft.com/office/drawing/2014/main" id="{13BCB5CE-03D9-014E-B15F-EBDD137FCF0C}"/>
                </a:ext>
              </a:extLst>
            </p:cNvPr>
            <p:cNvSpPr>
              <a:spLocks noChangeShapeType="1"/>
            </p:cNvSpPr>
            <p:nvPr/>
          </p:nvSpPr>
          <p:spPr bwMode="auto">
            <a:xfrm flipV="1">
              <a:off x="1282" y="3772"/>
              <a:ext cx="460" cy="10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48">
            <a:extLst>
              <a:ext uri="{FF2B5EF4-FFF2-40B4-BE49-F238E27FC236}">
                <a16:creationId xmlns:a16="http://schemas.microsoft.com/office/drawing/2014/main" id="{636484F0-ACEB-A241-884A-D9472B197E0F}"/>
              </a:ext>
            </a:extLst>
          </p:cNvPr>
          <p:cNvGrpSpPr>
            <a:grpSpLocks/>
          </p:cNvGrpSpPr>
          <p:nvPr/>
        </p:nvGrpSpPr>
        <p:grpSpPr bwMode="auto">
          <a:xfrm>
            <a:off x="2105896" y="4418011"/>
            <a:ext cx="4624388" cy="2076450"/>
            <a:chOff x="1460" y="2547"/>
            <a:chExt cx="2913" cy="1308"/>
          </a:xfrm>
        </p:grpSpPr>
        <p:sp>
          <p:nvSpPr>
            <p:cNvPr id="78870" name="Line 4">
              <a:extLst>
                <a:ext uri="{FF2B5EF4-FFF2-40B4-BE49-F238E27FC236}">
                  <a16:creationId xmlns:a16="http://schemas.microsoft.com/office/drawing/2014/main" id="{6BA3917A-5CF0-9845-9C8F-F88F0E53CFD0}"/>
                </a:ext>
              </a:extLst>
            </p:cNvPr>
            <p:cNvSpPr>
              <a:spLocks noChangeShapeType="1"/>
            </p:cNvSpPr>
            <p:nvPr/>
          </p:nvSpPr>
          <p:spPr bwMode="auto">
            <a:xfrm>
              <a:off x="1460" y="2547"/>
              <a:ext cx="2412" cy="1308"/>
            </a:xfrm>
            <a:prstGeom prst="line">
              <a:avLst/>
            </a:prstGeom>
            <a:noFill/>
            <a:ln w="50800">
              <a:solidFill>
                <a:srgbClr val="9999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1" name="Rectangle 26">
              <a:extLst>
                <a:ext uri="{FF2B5EF4-FFF2-40B4-BE49-F238E27FC236}">
                  <a16:creationId xmlns:a16="http://schemas.microsoft.com/office/drawing/2014/main" id="{10240F5D-D986-184E-A117-AA4E3D6783A2}"/>
                </a:ext>
              </a:extLst>
            </p:cNvPr>
            <p:cNvSpPr>
              <a:spLocks noChangeArrowheads="1"/>
            </p:cNvSpPr>
            <p:nvPr/>
          </p:nvSpPr>
          <p:spPr bwMode="auto">
            <a:xfrm>
              <a:off x="3548" y="3483"/>
              <a:ext cx="8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a:t>
              </a:r>
              <a:r>
                <a:rPr lang="en-US" altLang="en-US" sz="2000" i="1">
                  <a:solidFill>
                    <a:schemeClr val="tx1"/>
                  </a:solidFill>
                  <a:latin typeface="Century Gothic" panose="020B0502020202020204" pitchFamily="34" charset="0"/>
                </a:rPr>
                <a:t>P</a:t>
              </a:r>
              <a:r>
                <a:rPr lang="en-US" altLang="en-US" sz="2000" i="1" baseline="-25000">
                  <a:solidFill>
                    <a:schemeClr val="tx1"/>
                  </a:solidFill>
                  <a:latin typeface="Century Gothic" panose="020B0502020202020204" pitchFamily="34" charset="0"/>
                </a:rPr>
                <a:t>F</a:t>
              </a:r>
              <a:r>
                <a:rPr lang="en-US" altLang="en-US" sz="2000">
                  <a:solidFill>
                    <a:schemeClr val="tx1"/>
                  </a:solidFill>
                  <a:latin typeface="Century Gothic" panose="020B0502020202020204" pitchFamily="34" charset="0"/>
                </a:rPr>
                <a:t> = 1/2)</a:t>
              </a:r>
            </a:p>
          </p:txBody>
        </p:sp>
        <p:sp>
          <p:nvSpPr>
            <p:cNvPr id="78872" name="Rectangle 27">
              <a:extLst>
                <a:ext uri="{FF2B5EF4-FFF2-40B4-BE49-F238E27FC236}">
                  <a16:creationId xmlns:a16="http://schemas.microsoft.com/office/drawing/2014/main" id="{AAE1F36B-A820-0C44-8ED5-80CF28A590AC}"/>
                </a:ext>
              </a:extLst>
            </p:cNvPr>
            <p:cNvSpPr>
              <a:spLocks noChangeArrowheads="1"/>
            </p:cNvSpPr>
            <p:nvPr/>
          </p:nvSpPr>
          <p:spPr bwMode="auto">
            <a:xfrm>
              <a:off x="3164" y="3164"/>
              <a:ext cx="27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400" i="1">
                  <a:solidFill>
                    <a:schemeClr val="tx1"/>
                  </a:solidFill>
                  <a:latin typeface="Century Gothic" panose="020B0502020202020204" pitchFamily="34" charset="0"/>
                </a:rPr>
                <a:t>L</a:t>
              </a:r>
              <a:r>
                <a:rPr lang="en-US" altLang="en-US" sz="2400" i="1" baseline="-25000">
                  <a:solidFill>
                    <a:schemeClr val="tx1"/>
                  </a:solidFill>
                  <a:latin typeface="Century Gothic" panose="020B0502020202020204" pitchFamily="34" charset="0"/>
                </a:rPr>
                <a:t>2</a:t>
              </a:r>
            </a:p>
          </p:txBody>
        </p:sp>
        <p:sp>
          <p:nvSpPr>
            <p:cNvPr id="78873" name="Line 28">
              <a:extLst>
                <a:ext uri="{FF2B5EF4-FFF2-40B4-BE49-F238E27FC236}">
                  <a16:creationId xmlns:a16="http://schemas.microsoft.com/office/drawing/2014/main" id="{9FFAD3C6-8562-C44A-A41D-9F0DDD859378}"/>
                </a:ext>
              </a:extLst>
            </p:cNvPr>
            <p:cNvSpPr>
              <a:spLocks noChangeShapeType="1"/>
            </p:cNvSpPr>
            <p:nvPr/>
          </p:nvSpPr>
          <p:spPr bwMode="auto">
            <a:xfrm flipH="1">
              <a:off x="3800" y="3691"/>
              <a:ext cx="156" cy="12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06881" name="Rectangle 33">
            <a:extLst>
              <a:ext uri="{FF2B5EF4-FFF2-40B4-BE49-F238E27FC236}">
                <a16:creationId xmlns:a16="http://schemas.microsoft.com/office/drawing/2014/main" id="{35D40F82-5BB9-F248-85AF-C0C927864147}"/>
              </a:ext>
            </a:extLst>
          </p:cNvPr>
          <p:cNvSpPr>
            <a:spLocks noChangeArrowheads="1"/>
          </p:cNvSpPr>
          <p:nvPr/>
        </p:nvSpPr>
        <p:spPr bwMode="auto">
          <a:xfrm>
            <a:off x="5312647" y="4030661"/>
            <a:ext cx="2168525" cy="1749425"/>
          </a:xfrm>
          <a:prstGeom prst="rect">
            <a:avLst/>
          </a:prstGeom>
          <a:solidFill>
            <a:srgbClr val="CCCCFF"/>
          </a:solidFill>
          <a:ln w="12700">
            <a:solidFill>
              <a:schemeClr val="tx1"/>
            </a:solidFill>
            <a:miter lim="800000"/>
            <a:headEnd/>
            <a:tailEnd/>
          </a:ln>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ctr"/>
            <a:r>
              <a:rPr lang="en-US" altLang="en-US" sz="1800">
                <a:solidFill>
                  <a:schemeClr val="tx1"/>
                </a:solidFill>
                <a:latin typeface="Century Gothic" panose="020B0502020202020204" pitchFamily="34" charset="0"/>
              </a:rPr>
              <a:t>A decrease in the</a:t>
            </a:r>
          </a:p>
          <a:p>
            <a:pPr algn="ctr"/>
            <a:r>
              <a:rPr lang="en-US" altLang="en-US" sz="1800">
                <a:solidFill>
                  <a:schemeClr val="tx1"/>
                </a:solidFill>
                <a:latin typeface="Century Gothic" panose="020B0502020202020204" pitchFamily="34" charset="0"/>
              </a:rPr>
              <a:t>price of food to</a:t>
            </a:r>
          </a:p>
          <a:p>
            <a:pPr algn="ctr"/>
            <a:r>
              <a:rPr lang="en-US" altLang="en-US" sz="1800">
                <a:solidFill>
                  <a:schemeClr val="tx1"/>
                </a:solidFill>
                <a:latin typeface="Century Gothic" panose="020B0502020202020204" pitchFamily="34" charset="0"/>
              </a:rPr>
              <a:t>$.50 changes</a:t>
            </a:r>
          </a:p>
          <a:p>
            <a:pPr algn="ctr"/>
            <a:r>
              <a:rPr lang="en-US" altLang="en-US" sz="1800">
                <a:solidFill>
                  <a:schemeClr val="tx1"/>
                </a:solidFill>
                <a:latin typeface="Century Gothic" panose="020B0502020202020204" pitchFamily="34" charset="0"/>
              </a:rPr>
              <a:t>the slope of the</a:t>
            </a:r>
          </a:p>
          <a:p>
            <a:pPr algn="ctr"/>
            <a:r>
              <a:rPr lang="en-US" altLang="en-US" sz="1800">
                <a:solidFill>
                  <a:schemeClr val="tx1"/>
                </a:solidFill>
                <a:latin typeface="Century Gothic" panose="020B0502020202020204" pitchFamily="34" charset="0"/>
              </a:rPr>
              <a:t>budget line and</a:t>
            </a:r>
          </a:p>
          <a:p>
            <a:pPr algn="ctr"/>
            <a:r>
              <a:rPr lang="en-US" altLang="en-US" sz="1800">
                <a:solidFill>
                  <a:schemeClr val="tx1"/>
                </a:solidFill>
                <a:latin typeface="Century Gothic" panose="020B0502020202020204" pitchFamily="34" charset="0"/>
              </a:rPr>
              <a:t>rotates it outward.</a:t>
            </a:r>
          </a:p>
        </p:txBody>
      </p:sp>
      <p:grpSp>
        <p:nvGrpSpPr>
          <p:cNvPr id="78859" name="Group 49">
            <a:extLst>
              <a:ext uri="{FF2B5EF4-FFF2-40B4-BE49-F238E27FC236}">
                <a16:creationId xmlns:a16="http://schemas.microsoft.com/office/drawing/2014/main" id="{53505469-EF9D-CE4C-AE9A-D0D780C15BCA}"/>
              </a:ext>
            </a:extLst>
          </p:cNvPr>
          <p:cNvGrpSpPr>
            <a:grpSpLocks/>
          </p:cNvGrpSpPr>
          <p:nvPr/>
        </p:nvGrpSpPr>
        <p:grpSpPr bwMode="auto">
          <a:xfrm>
            <a:off x="680321" y="2001837"/>
            <a:ext cx="7323138" cy="4856163"/>
            <a:chOff x="562" y="1025"/>
            <a:chExt cx="4613" cy="3059"/>
          </a:xfrm>
        </p:grpSpPr>
        <p:sp>
          <p:nvSpPr>
            <p:cNvPr id="78860" name="Rectangle 20">
              <a:extLst>
                <a:ext uri="{FF2B5EF4-FFF2-40B4-BE49-F238E27FC236}">
                  <a16:creationId xmlns:a16="http://schemas.microsoft.com/office/drawing/2014/main" id="{F079B93E-1458-6D46-93BC-3CCC2DA332F5}"/>
                </a:ext>
              </a:extLst>
            </p:cNvPr>
            <p:cNvSpPr>
              <a:spLocks noChangeArrowheads="1"/>
            </p:cNvSpPr>
            <p:nvPr/>
          </p:nvSpPr>
          <p:spPr bwMode="auto">
            <a:xfrm>
              <a:off x="1707" y="3852"/>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40</a:t>
              </a:r>
            </a:p>
          </p:txBody>
        </p:sp>
        <p:grpSp>
          <p:nvGrpSpPr>
            <p:cNvPr id="78861" name="Group 42">
              <a:extLst>
                <a:ext uri="{FF2B5EF4-FFF2-40B4-BE49-F238E27FC236}">
                  <a16:creationId xmlns:a16="http://schemas.microsoft.com/office/drawing/2014/main" id="{D9F3F0B4-105E-8C4F-A416-8B1E65B27138}"/>
                </a:ext>
              </a:extLst>
            </p:cNvPr>
            <p:cNvGrpSpPr>
              <a:grpSpLocks/>
            </p:cNvGrpSpPr>
            <p:nvPr/>
          </p:nvGrpSpPr>
          <p:grpSpPr bwMode="auto">
            <a:xfrm>
              <a:off x="562" y="1025"/>
              <a:ext cx="4613" cy="3059"/>
              <a:chOff x="580" y="908"/>
              <a:chExt cx="4613" cy="3059"/>
            </a:xfrm>
          </p:grpSpPr>
          <p:sp>
            <p:nvSpPr>
              <p:cNvPr id="78862" name="Rectangle 15">
                <a:extLst>
                  <a:ext uri="{FF2B5EF4-FFF2-40B4-BE49-F238E27FC236}">
                    <a16:creationId xmlns:a16="http://schemas.microsoft.com/office/drawing/2014/main" id="{D1B73DFD-26E6-7D40-9297-47B4C74871D1}"/>
                  </a:ext>
                </a:extLst>
              </p:cNvPr>
              <p:cNvSpPr>
                <a:spLocks noChangeArrowheads="1"/>
              </p:cNvSpPr>
              <p:nvPr/>
            </p:nvSpPr>
            <p:spPr bwMode="auto">
              <a:xfrm>
                <a:off x="4196" y="3620"/>
                <a:ext cx="99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600">
                    <a:solidFill>
                      <a:schemeClr val="tx1"/>
                    </a:solidFill>
                    <a:latin typeface="Century Gothic" panose="020B0502020202020204" pitchFamily="34" charset="0"/>
                  </a:rPr>
                  <a:t>Food</a:t>
                </a:r>
              </a:p>
              <a:p>
                <a:r>
                  <a:rPr lang="en-US" altLang="en-US" sz="1400">
                    <a:solidFill>
                      <a:schemeClr val="tx1"/>
                    </a:solidFill>
                    <a:latin typeface="Century Gothic" panose="020B0502020202020204" pitchFamily="34" charset="0"/>
                  </a:rPr>
                  <a:t>(units per week)</a:t>
                </a:r>
                <a:endParaRPr lang="en-US" altLang="en-US" sz="1800">
                  <a:solidFill>
                    <a:schemeClr val="tx1"/>
                  </a:solidFill>
                  <a:latin typeface="Century Gothic" panose="020B0502020202020204" pitchFamily="34" charset="0"/>
                </a:endParaRPr>
              </a:p>
            </p:txBody>
          </p:sp>
          <p:sp>
            <p:nvSpPr>
              <p:cNvPr id="78863" name="Rectangle 16">
                <a:extLst>
                  <a:ext uri="{FF2B5EF4-FFF2-40B4-BE49-F238E27FC236}">
                    <a16:creationId xmlns:a16="http://schemas.microsoft.com/office/drawing/2014/main" id="{85CFDF4F-474A-FE44-B818-77E0AF05C12F}"/>
                  </a:ext>
                </a:extLst>
              </p:cNvPr>
              <p:cNvSpPr>
                <a:spLocks noChangeArrowheads="1"/>
              </p:cNvSpPr>
              <p:nvPr/>
            </p:nvSpPr>
            <p:spPr bwMode="auto">
              <a:xfrm>
                <a:off x="580" y="908"/>
                <a:ext cx="833"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pPr algn="r"/>
                <a:r>
                  <a:rPr lang="en-US" altLang="en-US" sz="1800">
                    <a:solidFill>
                      <a:schemeClr val="tx1"/>
                    </a:solidFill>
                    <a:latin typeface="Century Gothic" panose="020B0502020202020204" pitchFamily="34" charset="0"/>
                  </a:rPr>
                  <a:t>Clothing</a:t>
                </a:r>
              </a:p>
              <a:p>
                <a:pPr algn="r"/>
                <a:r>
                  <a:rPr lang="en-US" altLang="en-US" sz="1800">
                    <a:solidFill>
                      <a:schemeClr val="tx1"/>
                    </a:solidFill>
                    <a:latin typeface="Century Gothic" panose="020B0502020202020204" pitchFamily="34" charset="0"/>
                  </a:rPr>
                  <a:t>(units</a:t>
                </a:r>
              </a:p>
              <a:p>
                <a:pPr algn="r"/>
                <a:r>
                  <a:rPr lang="en-US" altLang="en-US" sz="1800">
                    <a:solidFill>
                      <a:schemeClr val="tx1"/>
                    </a:solidFill>
                    <a:latin typeface="Century Gothic" panose="020B0502020202020204" pitchFamily="34" charset="0"/>
                  </a:rPr>
                  <a:t>per week)</a:t>
                </a:r>
              </a:p>
            </p:txBody>
          </p:sp>
          <p:sp>
            <p:nvSpPr>
              <p:cNvPr id="78864" name="Rectangle 17">
                <a:extLst>
                  <a:ext uri="{FF2B5EF4-FFF2-40B4-BE49-F238E27FC236}">
                    <a16:creationId xmlns:a16="http://schemas.microsoft.com/office/drawing/2014/main" id="{E6CFD20D-7D64-1443-9EA1-D6A7BA8CB1F0}"/>
                  </a:ext>
                </a:extLst>
              </p:cNvPr>
              <p:cNvSpPr>
                <a:spLocks noChangeArrowheads="1"/>
              </p:cNvSpPr>
              <p:nvPr/>
            </p:nvSpPr>
            <p:spPr bwMode="auto">
              <a:xfrm>
                <a:off x="2341" y="3719"/>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80</a:t>
                </a:r>
              </a:p>
            </p:txBody>
          </p:sp>
          <p:sp>
            <p:nvSpPr>
              <p:cNvPr id="78865" name="Rectangle 18">
                <a:extLst>
                  <a:ext uri="{FF2B5EF4-FFF2-40B4-BE49-F238E27FC236}">
                    <a16:creationId xmlns:a16="http://schemas.microsoft.com/office/drawing/2014/main" id="{92761BA9-21DC-9D4F-8889-5953D28C13FC}"/>
                  </a:ext>
                </a:extLst>
              </p:cNvPr>
              <p:cNvSpPr>
                <a:spLocks noChangeArrowheads="1"/>
              </p:cNvSpPr>
              <p:nvPr/>
            </p:nvSpPr>
            <p:spPr bwMode="auto">
              <a:xfrm>
                <a:off x="2993" y="3728"/>
                <a:ext cx="3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120</a:t>
                </a:r>
              </a:p>
            </p:txBody>
          </p:sp>
          <p:sp>
            <p:nvSpPr>
              <p:cNvPr id="78866" name="Rectangle 19">
                <a:extLst>
                  <a:ext uri="{FF2B5EF4-FFF2-40B4-BE49-F238E27FC236}">
                    <a16:creationId xmlns:a16="http://schemas.microsoft.com/office/drawing/2014/main" id="{E66A7675-6A3A-8D43-B99E-8B4340ACA6C3}"/>
                  </a:ext>
                </a:extLst>
              </p:cNvPr>
              <p:cNvSpPr>
                <a:spLocks noChangeArrowheads="1"/>
              </p:cNvSpPr>
              <p:nvPr/>
            </p:nvSpPr>
            <p:spPr bwMode="auto">
              <a:xfrm>
                <a:off x="3741" y="3719"/>
                <a:ext cx="3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1800">
                    <a:solidFill>
                      <a:schemeClr val="tx1"/>
                    </a:solidFill>
                    <a:latin typeface="Century Gothic" panose="020B0502020202020204" pitchFamily="34" charset="0"/>
                  </a:rPr>
                  <a:t>160</a:t>
                </a:r>
              </a:p>
            </p:txBody>
          </p:sp>
          <p:sp>
            <p:nvSpPr>
              <p:cNvPr id="78867" name="Rectangle 21">
                <a:extLst>
                  <a:ext uri="{FF2B5EF4-FFF2-40B4-BE49-F238E27FC236}">
                    <a16:creationId xmlns:a16="http://schemas.microsoft.com/office/drawing/2014/main" id="{DB76FBE3-3A28-0444-8EF0-8C361BFE4562}"/>
                  </a:ext>
                </a:extLst>
              </p:cNvPr>
              <p:cNvSpPr>
                <a:spLocks noChangeArrowheads="1"/>
              </p:cNvSpPr>
              <p:nvPr/>
            </p:nvSpPr>
            <p:spPr bwMode="auto">
              <a:xfrm>
                <a:off x="1100" y="2277"/>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900" b="1">
                    <a:solidFill>
                      <a:srgbClr val="8D7DFF"/>
                    </a:solidFill>
                    <a:latin typeface="Verdana" panose="020B0604030504040204" pitchFamily="34" charset="0"/>
                  </a:defRPr>
                </a:lvl1pPr>
                <a:lvl2pPr marL="742950" indent="-285750">
                  <a:defRPr sz="2900" b="1">
                    <a:solidFill>
                      <a:srgbClr val="8D7DFF"/>
                    </a:solidFill>
                    <a:latin typeface="Verdana" panose="020B0604030504040204" pitchFamily="34" charset="0"/>
                  </a:defRPr>
                </a:lvl2pPr>
                <a:lvl3pPr marL="1143000" indent="-228600">
                  <a:defRPr sz="2900" b="1">
                    <a:solidFill>
                      <a:srgbClr val="8D7DFF"/>
                    </a:solidFill>
                    <a:latin typeface="Verdana" panose="020B0604030504040204" pitchFamily="34" charset="0"/>
                  </a:defRPr>
                </a:lvl3pPr>
                <a:lvl4pPr marL="1600200" indent="-228600">
                  <a:defRPr sz="2900" b="1">
                    <a:solidFill>
                      <a:srgbClr val="8D7DFF"/>
                    </a:solidFill>
                    <a:latin typeface="Verdana" panose="020B0604030504040204" pitchFamily="34" charset="0"/>
                  </a:defRPr>
                </a:lvl4pPr>
                <a:lvl5pPr marL="2057400" indent="-228600">
                  <a:defRPr sz="2900" b="1">
                    <a:solidFill>
                      <a:srgbClr val="8D7DFF"/>
                    </a:solidFill>
                    <a:latin typeface="Verdana" panose="020B0604030504040204" pitchFamily="34" charset="0"/>
                  </a:defRPr>
                </a:lvl5pPr>
                <a:lvl6pPr marL="2514600" indent="-228600" eaLnBrk="0" fontAlgn="base" hangingPunct="0">
                  <a:spcBef>
                    <a:spcPct val="0"/>
                  </a:spcBef>
                  <a:spcAft>
                    <a:spcPct val="0"/>
                  </a:spcAft>
                  <a:defRPr sz="2900" b="1">
                    <a:solidFill>
                      <a:srgbClr val="8D7DFF"/>
                    </a:solidFill>
                    <a:latin typeface="Verdana" panose="020B0604030504040204" pitchFamily="34" charset="0"/>
                  </a:defRPr>
                </a:lvl6pPr>
                <a:lvl7pPr marL="2971800" indent="-228600" eaLnBrk="0" fontAlgn="base" hangingPunct="0">
                  <a:spcBef>
                    <a:spcPct val="0"/>
                  </a:spcBef>
                  <a:spcAft>
                    <a:spcPct val="0"/>
                  </a:spcAft>
                  <a:defRPr sz="2900" b="1">
                    <a:solidFill>
                      <a:srgbClr val="8D7DFF"/>
                    </a:solidFill>
                    <a:latin typeface="Verdana" panose="020B0604030504040204" pitchFamily="34" charset="0"/>
                  </a:defRPr>
                </a:lvl7pPr>
                <a:lvl8pPr marL="3429000" indent="-228600" eaLnBrk="0" fontAlgn="base" hangingPunct="0">
                  <a:spcBef>
                    <a:spcPct val="0"/>
                  </a:spcBef>
                  <a:spcAft>
                    <a:spcPct val="0"/>
                  </a:spcAft>
                  <a:defRPr sz="2900" b="1">
                    <a:solidFill>
                      <a:srgbClr val="8D7DFF"/>
                    </a:solidFill>
                    <a:latin typeface="Verdana" panose="020B0604030504040204" pitchFamily="34" charset="0"/>
                  </a:defRPr>
                </a:lvl8pPr>
                <a:lvl9pPr marL="3886200" indent="-228600" eaLnBrk="0" fontAlgn="base" hangingPunct="0">
                  <a:spcBef>
                    <a:spcPct val="0"/>
                  </a:spcBef>
                  <a:spcAft>
                    <a:spcPct val="0"/>
                  </a:spcAft>
                  <a:defRPr sz="2900" b="1">
                    <a:solidFill>
                      <a:srgbClr val="8D7DFF"/>
                    </a:solidFill>
                    <a:latin typeface="Verdana" panose="020B0604030504040204" pitchFamily="34" charset="0"/>
                  </a:defRPr>
                </a:lvl9pPr>
              </a:lstStyle>
              <a:p>
                <a:r>
                  <a:rPr lang="en-US" altLang="en-US" sz="2000">
                    <a:solidFill>
                      <a:schemeClr val="tx1"/>
                    </a:solidFill>
                    <a:latin typeface="Century Gothic" panose="020B0502020202020204" pitchFamily="34" charset="0"/>
                  </a:rPr>
                  <a:t>40</a:t>
                </a:r>
                <a:endParaRPr lang="en-US" altLang="en-US" sz="2400" b="0">
                  <a:solidFill>
                    <a:schemeClr val="tx1"/>
                  </a:solidFill>
                  <a:latin typeface="Century Gothic" panose="020B0502020202020204" pitchFamily="34" charset="0"/>
                </a:endParaRPr>
              </a:p>
            </p:txBody>
          </p:sp>
          <p:sp>
            <p:nvSpPr>
              <p:cNvPr id="78868" name="Line 14">
                <a:extLst>
                  <a:ext uri="{FF2B5EF4-FFF2-40B4-BE49-F238E27FC236}">
                    <a16:creationId xmlns:a16="http://schemas.microsoft.com/office/drawing/2014/main" id="{07DA717C-AEC0-0341-A380-36F9491EC11C}"/>
                  </a:ext>
                </a:extLst>
              </p:cNvPr>
              <p:cNvSpPr>
                <a:spLocks noChangeShapeType="1"/>
              </p:cNvSpPr>
              <p:nvPr/>
            </p:nvSpPr>
            <p:spPr bwMode="auto">
              <a:xfrm>
                <a:off x="1461" y="3748"/>
                <a:ext cx="26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69" name="Line 13">
                <a:extLst>
                  <a:ext uri="{FF2B5EF4-FFF2-40B4-BE49-F238E27FC236}">
                    <a16:creationId xmlns:a16="http://schemas.microsoft.com/office/drawing/2014/main" id="{411A0AE6-5676-A843-B07B-8847A645C765}"/>
                  </a:ext>
                </a:extLst>
              </p:cNvPr>
              <p:cNvSpPr>
                <a:spLocks noChangeShapeType="1"/>
              </p:cNvSpPr>
              <p:nvPr/>
            </p:nvSpPr>
            <p:spPr bwMode="auto">
              <a:xfrm>
                <a:off x="1464" y="1108"/>
                <a:ext cx="0" cy="26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4" name="Slide Number Placeholder 3">
            <a:extLst>
              <a:ext uri="{FF2B5EF4-FFF2-40B4-BE49-F238E27FC236}">
                <a16:creationId xmlns:a16="http://schemas.microsoft.com/office/drawing/2014/main" id="{DE730FEA-80C2-9D4F-9765-176598CE8DF7}"/>
              </a:ext>
            </a:extLst>
          </p:cNvPr>
          <p:cNvSpPr>
            <a:spLocks noGrp="1"/>
          </p:cNvSpPr>
          <p:nvPr>
            <p:ph type="sldNum" sz="quarter" idx="12"/>
          </p:nvPr>
        </p:nvSpPr>
        <p:spPr>
          <a:xfrm>
            <a:off x="10729455" y="753227"/>
            <a:ext cx="1154151" cy="109078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28DC48-024A-A743-A6DF-E12A487B7308}" type="slidenum">
              <a:rPr kumimoji="0" lang="en-US" sz="36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36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8769668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6877"/>
                                        </p:tgtEl>
                                        <p:attrNameLst>
                                          <p:attrName>style.visibility</p:attrName>
                                        </p:attrNameLst>
                                      </p:cBhvr>
                                      <p:to>
                                        <p:strVal val="visible"/>
                                      </p:to>
                                    </p:set>
                                    <p:animEffect transition="in" filter="strips(downRight)">
                                      <p:cBhvr>
                                        <p:cTn id="12" dur="500"/>
                                        <p:tgtEl>
                                          <p:spTgt spid="2068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06881"/>
                                        </p:tgtEl>
                                        <p:attrNameLst>
                                          <p:attrName>style.visibility</p:attrName>
                                        </p:attrNameLst>
                                      </p:cBhvr>
                                      <p:to>
                                        <p:strVal val="visible"/>
                                      </p:to>
                                    </p:set>
                                    <p:animEffect transition="in" filter="strips(downRight)">
                                      <p:cBhvr>
                                        <p:cTn id="22" dur="500"/>
                                        <p:tgtEl>
                                          <p:spTgt spid="2068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77" grpId="0" animBg="1" autoUpdateAnimBg="0"/>
      <p:bldP spid="206881" grpId="0" animBg="1"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rli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42047</TotalTime>
  <Words>1624</Words>
  <Application>Microsoft Macintosh PowerPoint</Application>
  <PresentationFormat>Widescreen</PresentationFormat>
  <Paragraphs>374</Paragraphs>
  <Slides>27</Slides>
  <Notes>13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39" baseType="lpstr">
      <vt:lpstr>Arial</vt:lpstr>
      <vt:lpstr>Calibri</vt:lpstr>
      <vt:lpstr>Calibri Light</vt:lpstr>
      <vt:lpstr>Cambria</vt:lpstr>
      <vt:lpstr>Cambria Math</vt:lpstr>
      <vt:lpstr>Century Gothic</vt:lpstr>
      <vt:lpstr>Times New Roman</vt:lpstr>
      <vt:lpstr>Trebuchet MS</vt:lpstr>
      <vt:lpstr>Verdana</vt:lpstr>
      <vt:lpstr>Office Theme</vt:lpstr>
      <vt:lpstr>Berlin</vt:lpstr>
      <vt:lpstr>Equation</vt:lpstr>
      <vt:lpstr>Principles of Microeconomics Session 3: Crazy Rich Asians  (Consumption 2) </vt:lpstr>
      <vt:lpstr>Session outline</vt:lpstr>
      <vt:lpstr>Budget Constraints</vt:lpstr>
      <vt:lpstr>PowerPoint Presentation</vt:lpstr>
      <vt:lpstr>The Budget Line - intercepts</vt:lpstr>
      <vt:lpstr>The Budget Line - slope</vt:lpstr>
      <vt:lpstr>PowerPoint Presentation</vt:lpstr>
      <vt:lpstr>The Budget Line – Income Changes</vt:lpstr>
      <vt:lpstr>The Budget Line – Price Changes</vt:lpstr>
      <vt:lpstr>PowerPoint Presentation</vt:lpstr>
      <vt:lpstr>The Budget Line – method 1</vt:lpstr>
      <vt:lpstr>The Budget Line – specification </vt:lpstr>
      <vt:lpstr>The Budget Line – method 2</vt:lpstr>
      <vt:lpstr>The Budget Line – methods 1 and 2</vt:lpstr>
      <vt:lpstr>PowerPoint Presentation</vt:lpstr>
      <vt:lpstr>The bliss point where the indifference curve and budget line intersect locates the bundle of goods that gives the consumer maximum utility, given her preferences and subject to (s.t.) her budget constraint. </vt:lpstr>
      <vt:lpstr>@u: At the bliss point</vt:lpstr>
      <vt:lpstr>Recall that… Marginal rate of substitution</vt:lpstr>
      <vt:lpstr>Recall that… Marginal Rate of Substitution</vt:lpstr>
      <vt:lpstr>Satisfaction is maximized when marginal rate of substitution (of F and C) is equal to the ratio of the prices (of F and C)</vt:lpstr>
      <vt:lpstr>Recall that…</vt:lpstr>
      <vt:lpstr>Recall that… Deriving MRS from utility functions</vt:lpstr>
      <vt:lpstr>Equal marginal principle</vt:lpstr>
      <vt:lpstr>Example – 1) MRS = slope of budget line </vt:lpstr>
      <vt:lpstr>Example – alternatively</vt:lpstr>
      <vt:lpstr>Example – 2) optimal consumption bundle</vt:lpstr>
      <vt:lpstr>Corner solutions – no tangency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Microeconomics Session 1: Introduction</dc:title>
  <dc:creator>Jonathan Tan (Assoc Prof)</dc:creator>
  <cp:lastModifiedBy>Jonathan Tan (Assoc Prof)</cp:lastModifiedBy>
  <cp:revision>73</cp:revision>
  <dcterms:created xsi:type="dcterms:W3CDTF">2019-06-03T05:57:49Z</dcterms:created>
  <dcterms:modified xsi:type="dcterms:W3CDTF">2023-08-30T01:48:11Z</dcterms:modified>
</cp:coreProperties>
</file>